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1"/>
  </p:notesMasterIdLst>
  <p:handoutMasterIdLst>
    <p:handoutMasterId r:id="rId72"/>
  </p:handoutMasterIdLst>
  <p:sldIdLst>
    <p:sldId id="256" r:id="rId2"/>
    <p:sldId id="257" r:id="rId3"/>
    <p:sldId id="258" r:id="rId4"/>
    <p:sldId id="324" r:id="rId5"/>
    <p:sldId id="325" r:id="rId6"/>
    <p:sldId id="326" r:id="rId7"/>
    <p:sldId id="259" r:id="rId8"/>
    <p:sldId id="327" r:id="rId9"/>
    <p:sldId id="328" r:id="rId10"/>
    <p:sldId id="272" r:id="rId11"/>
    <p:sldId id="273" r:id="rId12"/>
    <p:sldId id="265" r:id="rId13"/>
    <p:sldId id="264" r:id="rId14"/>
    <p:sldId id="266" r:id="rId15"/>
    <p:sldId id="267" r:id="rId16"/>
    <p:sldId id="268" r:id="rId17"/>
    <p:sldId id="269" r:id="rId18"/>
    <p:sldId id="271" r:id="rId19"/>
    <p:sldId id="329" r:id="rId20"/>
    <p:sldId id="274" r:id="rId21"/>
    <p:sldId id="275" r:id="rId22"/>
    <p:sldId id="276" r:id="rId23"/>
    <p:sldId id="277" r:id="rId24"/>
    <p:sldId id="278" r:id="rId25"/>
    <p:sldId id="279" r:id="rId26"/>
    <p:sldId id="280" r:id="rId27"/>
    <p:sldId id="281" r:id="rId28"/>
    <p:sldId id="282" r:id="rId29"/>
    <p:sldId id="284" r:id="rId30"/>
    <p:sldId id="285"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23" r:id="rId44"/>
    <p:sldId id="299" r:id="rId45"/>
    <p:sldId id="300" r:id="rId46"/>
    <p:sldId id="301" r:id="rId47"/>
    <p:sldId id="305" r:id="rId48"/>
    <p:sldId id="302" r:id="rId49"/>
    <p:sldId id="303" r:id="rId50"/>
    <p:sldId id="307" r:id="rId51"/>
    <p:sldId id="304" r:id="rId52"/>
    <p:sldId id="308" r:id="rId53"/>
    <p:sldId id="306" r:id="rId54"/>
    <p:sldId id="309" r:id="rId55"/>
    <p:sldId id="310" r:id="rId56"/>
    <p:sldId id="311" r:id="rId57"/>
    <p:sldId id="312" r:id="rId58"/>
    <p:sldId id="313" r:id="rId59"/>
    <p:sldId id="330" r:id="rId60"/>
    <p:sldId id="314" r:id="rId61"/>
    <p:sldId id="331" r:id="rId62"/>
    <p:sldId id="315" r:id="rId63"/>
    <p:sldId id="316" r:id="rId64"/>
    <p:sldId id="317" r:id="rId65"/>
    <p:sldId id="318" r:id="rId66"/>
    <p:sldId id="319" r:id="rId67"/>
    <p:sldId id="322" r:id="rId68"/>
    <p:sldId id="320" r:id="rId69"/>
    <p:sldId id="321" r:id="rId7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p:scale>
          <a:sx n="100" d="100"/>
          <a:sy n="100" d="100"/>
        </p:scale>
        <p:origin x="-1002"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32"/>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51</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gif"/><Relationship Id="rId4" Type="http://schemas.openxmlformats.org/officeDocument/2006/relationships/hyperlink" Target="https://cs.stanford.edu/people/karpathy/convnetjs/demo/rldemo.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lvoHnicueoE"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dealbook.nytimes.com/2014/06/19/man-group-to-buy-bostons-numeric-holding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ucaiado/QLearning_Trading" TargetMode="External"/><Relationship Id="rId2" Type="http://schemas.openxmlformats.org/officeDocument/2006/relationships/hyperlink" Target="http://www.wildml.com/2018/02/introduction-to-learning-to-trade-with-reinforcement-learning/"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abs/1709.03803" TargetMode="External"/><Relationship Id="rId2" Type="http://schemas.openxmlformats.org/officeDocument/2006/relationships/hyperlink" Target="http://cslt.riit.tsinghua.edu.cn/mediawiki/images/5/5f/Dtq.pdf"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www.theguardian.com/football/2018/jul/14/investment-banks-predict-world-cup-failure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www.google.com/url?sa=i&amp;rct=j&amp;q=&amp;esrc=s&amp;source=images&amp;cd=&amp;cad=rja&amp;uact=8&amp;ved=2ahUKEwjgxezZipXhAhUM7mEKHRSgBZwQjRx6BAgBEAU&amp;url=http://support.e-hcs.com/viewtopic.php?id%3D2763&amp;psig=AOvVaw2khFRMwsfvHN45iDnBnizg&amp;ust=1553321234480342"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ww.computerweekly.com/news/252452202/Self-driving-cars-may-have-to-break-the-law-says-Law-Commission" TargetMode="External"/><Relationship Id="rId2" Type="http://schemas.openxmlformats.org/officeDocument/2006/relationships/hyperlink" Target="https://www.technologyreview.com/s/612341/a-global-ethics-study-aims-to-help-ai-solve-the-self-driving-trolley-problem/" TargetMode="Externa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62.xml.rels><?xml version="1.0" encoding="UTF-8" standalone="yes"?>
<Relationships xmlns="http://schemas.openxmlformats.org/package/2006/relationships"><Relationship Id="rId3" Type="http://schemas.openxmlformats.org/officeDocument/2006/relationships/hyperlink" Target="https://www.wired.com/story/amazon-facial-recognition-congress-bias-law-enforcement/" TargetMode="External"/><Relationship Id="rId2" Type="http://schemas.openxmlformats.org/officeDocument/2006/relationships/hyperlink" Target="https://medium.com/thoughts-and-reflections/racial-bias-and-gender-bias-examples-in-ai-systems-7211e4c166a1" TargetMode="Externa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64475"/>
            <a:ext cx="6840760" cy="5130570"/>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Algorithms</a:t>
            </a:r>
            <a:endParaRPr lang="en-US" dirty="0"/>
          </a:p>
        </p:txBody>
      </p:sp>
    </p:spTree>
    <p:extLst>
      <p:ext uri="{BB962C8B-B14F-4D97-AF65-F5344CB8AC3E}">
        <p14:creationId xmlns:p14="http://schemas.microsoft.com/office/powerpoint/2010/main" val="7638752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Usages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6149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32"/>
          <a:stretch/>
        </p:blipFill>
        <p:spPr bwMode="auto">
          <a:xfrm>
            <a:off x="1979712" y="1700808"/>
            <a:ext cx="5080736" cy="461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907704" y="1628800"/>
            <a:ext cx="5239213" cy="46891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26742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954560"/>
            <a:ext cx="30003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smtClean="0"/>
          </a:p>
        </p:txBody>
      </p:sp>
      <p:pic>
        <p:nvPicPr>
          <p:cNvPr id="1026" name="Picture 2" descr="alpha go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a:t>
            </a:r>
            <a:r>
              <a:rPr lang="en-US" sz="1800" dirty="0" smtClean="0">
                <a:hlinkClick r:id="rId4"/>
              </a:rPr>
              <a:t>cs.stanford.edu/people/karpathy/convnetjs/demo/rldemo.html</a:t>
            </a:r>
            <a:endParaRPr lang="en-US" sz="1800" dirty="0" smtClean="0"/>
          </a:p>
          <a:p>
            <a:endParaRPr lang="en-US" sz="1800" dirty="0"/>
          </a:p>
        </p:txBody>
      </p:sp>
      <p:pic>
        <p:nvPicPr>
          <p:cNvPr id="4098" name="Picture 2" descr="atari breakout reinforcement learning tunneling animated gifçåçæå°çµæ"/>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84014" y="1985243"/>
            <a:ext cx="2970905" cy="388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0152" y="5942879"/>
            <a:ext cx="2260441" cy="461665"/>
          </a:xfrm>
          <a:prstGeom prst="rect">
            <a:avLst/>
          </a:prstGeom>
          <a:noFill/>
        </p:spPr>
        <p:txBody>
          <a:bodyPr wrap="square" rtlCol="0">
            <a:spAutoFit/>
          </a:bodyPr>
          <a:lstStyle/>
          <a:p>
            <a:r>
              <a:rPr lang="en-US" dirty="0" smtClean="0">
                <a:solidFill>
                  <a:srgbClr val="00B050"/>
                </a:solidFill>
              </a:rPr>
              <a:t>Tunneling !</a:t>
            </a:r>
            <a:endParaRPr lang="en-US" dirty="0">
              <a:solidFill>
                <a:srgbClr val="00B050"/>
              </a:solidFill>
            </a:endParaRPr>
          </a:p>
        </p:txBody>
      </p:sp>
    </p:spTree>
    <p:extLst>
      <p:ext uri="{BB962C8B-B14F-4D97-AF65-F5344CB8AC3E}">
        <p14:creationId xmlns:p14="http://schemas.microsoft.com/office/powerpoint/2010/main" val="193135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47525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Software </a:t>
            </a:r>
            <a:r>
              <a:rPr lang="en-US" sz="1600" dirty="0"/>
              <a:t>agents </a:t>
            </a:r>
            <a:r>
              <a:rPr lang="en-US" sz="1600" dirty="0" smtClean="0"/>
              <a:t>to </a:t>
            </a:r>
            <a:r>
              <a:rPr lang="en-US" sz="1600" dirty="0"/>
              <a:t>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smtClean="0">
                <a:solidFill>
                  <a:srgbClr val="0070C0"/>
                </a:solidFill>
              </a:rPr>
              <a:t>reward </a:t>
            </a:r>
            <a:r>
              <a:rPr lang="en-US" sz="1600" dirty="0"/>
              <a:t>to </a:t>
            </a:r>
            <a:r>
              <a:rPr lang="en-US" sz="1600" dirty="0" smtClean="0"/>
              <a:t>achieve the </a:t>
            </a:r>
            <a:r>
              <a:rPr lang="en-US" sz="1600" b="1" dirty="0" smtClean="0">
                <a:solidFill>
                  <a:srgbClr val="0070C0"/>
                </a:solidFill>
              </a:rPr>
              <a:t>objective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 feedback (rewards or punishments) can be </a:t>
            </a:r>
            <a:r>
              <a:rPr lang="en-US" sz="1600" b="1" dirty="0" smtClean="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smtClean="0"/>
              <a:t>: </a:t>
            </a:r>
            <a:r>
              <a:rPr lang="en-US" sz="1600" dirty="0"/>
              <a:t>should the algorithm explore new alternative actions that may maximize the final reward, or stick to the established one that maximizes the immediate reward.</a:t>
            </a:r>
          </a:p>
          <a:p>
            <a:pPr>
              <a:buFont typeface="Arial" panose="020B0604020202020204" pitchFamily="34" charset="0"/>
              <a:buChar char="•"/>
            </a:pPr>
            <a:endParaRPr lang="en-US" sz="1600" dirty="0"/>
          </a:p>
          <a:p>
            <a:pPr>
              <a:buFont typeface="Arial" panose="020B0604020202020204" pitchFamily="34" charset="0"/>
              <a:buChar char="•"/>
            </a:pPr>
            <a:r>
              <a:rPr lang="en-US" sz="1600" b="1" dirty="0" smtClean="0">
                <a:solidFill>
                  <a:srgbClr val="0070C0"/>
                </a:solidFill>
              </a:rPr>
              <a:t>Value </a:t>
            </a:r>
            <a:r>
              <a:rPr lang="en-US" sz="1600" b="1" dirty="0">
                <a:solidFill>
                  <a:srgbClr val="0070C0"/>
                </a:solidFill>
              </a:rPr>
              <a:t>learning </a:t>
            </a:r>
            <a:r>
              <a:rPr lang="en-US" sz="1600" dirty="0"/>
              <a:t>(state, values) vs </a:t>
            </a:r>
            <a:r>
              <a:rPr lang="en-US" sz="1600" b="1" dirty="0" smtClean="0">
                <a:solidFill>
                  <a:srgbClr val="0070C0"/>
                </a:solidFill>
              </a:rPr>
              <a:t>Policy </a:t>
            </a:r>
            <a:r>
              <a:rPr lang="en-US" sz="1600" b="1" dirty="0">
                <a:solidFill>
                  <a:srgbClr val="0070C0"/>
                </a:solidFill>
              </a:rPr>
              <a:t>learning</a:t>
            </a:r>
          </a:p>
          <a:p>
            <a:r>
              <a:rPr lang="en-US" sz="1600" dirty="0"/>
              <a:t>	</a:t>
            </a:r>
            <a:endParaRPr lang="en-US" sz="1600" dirty="0" smtClean="0"/>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988840"/>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815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Q-function learns </a:t>
            </a:r>
            <a:r>
              <a:rPr lang="en-US" sz="1600" b="1" dirty="0" smtClean="0">
                <a:solidFill>
                  <a:srgbClr val="0070C0"/>
                </a:solidFill>
              </a:rPr>
              <a:t>all the possible combination of the states and actions,</a:t>
            </a:r>
            <a:r>
              <a:rPr lang="en-US" sz="1600" dirty="0" smtClean="0"/>
              <a:t>  hence the </a:t>
            </a:r>
            <a:r>
              <a:rPr lang="en-US" sz="1600" dirty="0"/>
              <a:t>size of </a:t>
            </a:r>
            <a:r>
              <a:rPr lang="en-US" sz="1600" dirty="0" smtClean="0"/>
              <a:t>the </a:t>
            </a:r>
            <a:r>
              <a:rPr lang="en-US" sz="1600" dirty="0"/>
              <a:t>Q-table (state, values) will be very big</a:t>
            </a:r>
          </a:p>
          <a:p>
            <a:r>
              <a:rPr lang="en-US" sz="1600" dirty="0"/>
              <a:t>	</a:t>
            </a:r>
            <a:endParaRPr lang="en-US" sz="1600" dirty="0" smtClean="0"/>
          </a:p>
          <a:p>
            <a:pPr>
              <a:buFont typeface="Arial" panose="020B0604020202020204" pitchFamily="34" charset="0"/>
              <a:buChar char="•"/>
            </a:pPr>
            <a:r>
              <a:rPr lang="en-US" sz="1600" dirty="0" smtClean="0"/>
              <a:t>Train the neural </a:t>
            </a:r>
            <a:r>
              <a:rPr lang="en-US" sz="1600" dirty="0"/>
              <a:t>network to </a:t>
            </a:r>
            <a:r>
              <a:rPr lang="en-US" sz="1600" b="1" dirty="0">
                <a:solidFill>
                  <a:srgbClr val="0070C0"/>
                </a:solidFill>
              </a:rPr>
              <a:t>approximate the Q-function </a:t>
            </a:r>
          </a:p>
          <a:p>
            <a:r>
              <a:rPr lang="en-US" sz="1600" dirty="0"/>
              <a:t>	</a:t>
            </a:r>
            <a:endParaRPr lang="en-US" sz="1600" dirty="0" smtClean="0"/>
          </a:p>
          <a:p>
            <a:pPr>
              <a:buFont typeface="Arial" panose="020B0604020202020204" pitchFamily="34" charset="0"/>
              <a:buChar char="•"/>
            </a:pPr>
            <a:r>
              <a:rPr lang="en-US" sz="1600" dirty="0" smtClean="0"/>
              <a:t>DeepMind’s </a:t>
            </a:r>
            <a:r>
              <a:rPr lang="en-US" sz="1600" dirty="0"/>
              <a:t>work on Deep Q-Network -uses a deep neural network that takes an image (the state) in to estimate the Q-value for all possible actions</a:t>
            </a:r>
            <a:r>
              <a:rPr lang="en-US" sz="1600" dirty="0" smtClean="0"/>
              <a:t>.)</a:t>
            </a:r>
          </a:p>
          <a:p>
            <a:pPr>
              <a:buFont typeface="Arial" panose="020B0604020202020204" pitchFamily="34" charset="0"/>
              <a:buChar char="•"/>
            </a:pPr>
            <a:endParaRPr lang="en-US" sz="1600" dirty="0"/>
          </a:p>
          <a:p>
            <a:pPr lvl="1">
              <a:buFont typeface="Arial" panose="020B0604020202020204" pitchFamily="34" charset="0"/>
              <a:buChar char="•"/>
            </a:pPr>
            <a:r>
              <a:rPr lang="en-US" sz="1400" dirty="0"/>
              <a:t>Deep Reinforcement </a:t>
            </a:r>
            <a:r>
              <a:rPr lang="en-US" sz="1400" dirty="0" smtClean="0"/>
              <a:t>Learning: </a:t>
            </a:r>
            <a:r>
              <a:rPr lang="en-US" sz="1400" dirty="0" smtClean="0">
                <a:hlinkClick r:id="rId2"/>
              </a:rPr>
              <a:t>https</a:t>
            </a:r>
            <a:r>
              <a:rPr lang="en-US" sz="1400" dirty="0">
                <a:hlinkClick r:id="rId2"/>
              </a:rPr>
              <a:t>://</a:t>
            </a:r>
            <a:r>
              <a:rPr lang="en-US" sz="1400" dirty="0" smtClean="0">
                <a:hlinkClick r:id="rId2"/>
              </a:rPr>
              <a:t>www.youtube.com/watch?v=lvoHnicueoE</a:t>
            </a:r>
            <a:endParaRPr lang="en-US" sz="1400" dirty="0" smtClean="0"/>
          </a:p>
          <a:p>
            <a:pPr lvl="1">
              <a:buFont typeface="Arial" panose="020B0604020202020204" pitchFamily="34" charset="0"/>
              <a:buChar char="•"/>
            </a:pPr>
            <a:endParaRPr lang="en-US" sz="1600" dirty="0"/>
          </a:p>
          <a:p>
            <a:pPr marL="57150" indent="0"/>
            <a:r>
              <a:rPr lang="en-US" sz="1400" b="1" i="1" dirty="0" smtClean="0">
                <a:solidFill>
                  <a:srgbClr val="00B050"/>
                </a:solidFill>
              </a:rPr>
              <a:t>Quotes</a:t>
            </a:r>
            <a:r>
              <a:rPr lang="en-US" sz="1400" i="1" dirty="0" smtClean="0"/>
              <a:t>: </a:t>
            </a:r>
            <a:r>
              <a:rPr lang="en-US" sz="1400" i="1" dirty="0"/>
              <a:t>Sometimes, we talk about reinforcement learning, which is a little bit like how you might train a puppy. </a:t>
            </a:r>
            <a:r>
              <a:rPr lang="en-US" sz="1400" i="1" dirty="0">
                <a:solidFill>
                  <a:srgbClr val="00B050"/>
                </a:solidFill>
              </a:rPr>
              <a:t>The dog does something good, and you go, “Good dog.” It does something bad, and you go, “Bad dog.” And over time, the dog figures out what it did well, what it did poorly</a:t>
            </a:r>
            <a:r>
              <a:rPr lang="en-US" sz="1400" i="1" dirty="0"/>
              <a:t>, and hopefully does more of the good things</a:t>
            </a:r>
            <a:r>
              <a:rPr lang="en-US" sz="1400" i="1" dirty="0" smtClean="0"/>
              <a:t>.</a:t>
            </a:r>
          </a:p>
          <a:p>
            <a:pPr marL="57150" indent="0"/>
            <a:endParaRPr lang="en-US" sz="1400" dirty="0" smtClean="0"/>
          </a:p>
          <a:p>
            <a:pPr marL="57150" indent="0"/>
            <a:r>
              <a:rPr lang="en-US" sz="1400" dirty="0" smtClean="0"/>
              <a:t>Supervised </a:t>
            </a:r>
            <a:r>
              <a:rPr lang="en-US" sz="1400" dirty="0"/>
              <a:t>Learning -&gt; Relationship (Classification/Regression</a:t>
            </a:r>
            <a:r>
              <a:rPr lang="en-US" sz="1400" dirty="0" smtClean="0"/>
              <a:t>); </a:t>
            </a:r>
            <a:r>
              <a:rPr lang="en-US" sz="1400" b="1" dirty="0">
                <a:solidFill>
                  <a:srgbClr val="00B050"/>
                </a:solidFill>
              </a:rPr>
              <a:t>RL learns Action (Policy)</a:t>
            </a:r>
            <a:endParaRPr lang="en-US" sz="1400" b="1" i="1" dirty="0">
              <a:solidFill>
                <a:srgbClr val="00B050"/>
              </a:solidFill>
            </a:endParaRPr>
          </a:p>
          <a:p>
            <a:pPr marL="57150" indent="0"/>
            <a:endParaRPr lang="en-US" sz="1600" i="1" dirty="0"/>
          </a:p>
          <a:p>
            <a:pPr marL="457200" lvl="1" indent="0">
              <a:buNone/>
            </a:pPr>
            <a:endParaRPr lang="en-US" sz="1600" dirty="0" smtClean="0"/>
          </a:p>
        </p:txBody>
      </p:sp>
    </p:spTree>
    <p:extLst>
      <p:ext uri="{BB962C8B-B14F-4D97-AF65-F5344CB8AC3E}">
        <p14:creationId xmlns:p14="http://schemas.microsoft.com/office/powerpoint/2010/main" val="3225062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pic>
        <p:nvPicPr>
          <p:cNvPr id="2" name="Picture 2" descr="https://cdn-images-1.medium.com/max/800/1*oAuFspZKqASVtGlmBCub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5" y="1628800"/>
            <a:ext cx="4422015" cy="3811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26xDRHI-alvDAfcPPJJG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64" y="3429000"/>
            <a:ext cx="4716016" cy="28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6956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sp>
        <p:nvSpPr>
          <p:cNvPr id="7" name="Content Placeholder 1"/>
          <p:cNvSpPr txBox="1">
            <a:spLocks/>
          </p:cNvSpPr>
          <p:nvPr/>
        </p:nvSpPr>
        <p:spPr>
          <a:xfrm>
            <a:off x="395536" y="1700808"/>
            <a:ext cx="30963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JP Morgan LOXM</a:t>
            </a:r>
            <a:endParaRPr lang="en-US" sz="1600" dirty="0" smtClean="0"/>
          </a:p>
          <a:p>
            <a:pPr marL="0" indent="0"/>
            <a:r>
              <a:rPr lang="en-US" sz="1600" dirty="0" smtClean="0"/>
              <a:t>Learns </a:t>
            </a:r>
            <a:r>
              <a:rPr lang="en-US" sz="1600" dirty="0"/>
              <a:t>to perform the best action </a:t>
            </a:r>
            <a:r>
              <a:rPr lang="en-US" sz="1600" dirty="0" smtClean="0"/>
              <a:t>(choose </a:t>
            </a:r>
            <a:r>
              <a:rPr lang="en-US" sz="1600" b="1" dirty="0">
                <a:solidFill>
                  <a:srgbClr val="0070C0"/>
                </a:solidFill>
              </a:rPr>
              <a:t>optimal price, duration and order size </a:t>
            </a:r>
            <a:r>
              <a:rPr lang="en-US" sz="1600" dirty="0"/>
              <a:t>) based on market conditions</a:t>
            </a:r>
            <a:endParaRPr lang="en-US" sz="1600" b="1" dirty="0" smtClean="0"/>
          </a:p>
          <a:p>
            <a:pPr marL="0" indent="0"/>
            <a:endParaRPr lang="en-US" sz="1600" b="1" dirty="0"/>
          </a:p>
          <a:p>
            <a:pPr marL="0" indent="0"/>
            <a:r>
              <a:rPr lang="en-US" sz="1600" b="1" u="sng" dirty="0" smtClean="0"/>
              <a:t>State</a:t>
            </a:r>
            <a:r>
              <a:rPr lang="en-US" sz="1600" b="1" dirty="0" smtClean="0"/>
              <a:t>: </a:t>
            </a:r>
            <a:r>
              <a:rPr lang="en-US" sz="1600" dirty="0" smtClean="0"/>
              <a:t>price </a:t>
            </a:r>
            <a:r>
              <a:rPr lang="en-US" sz="1600" dirty="0"/>
              <a:t>series, </a:t>
            </a:r>
            <a:r>
              <a:rPr lang="en-US" sz="1600" dirty="0" smtClean="0"/>
              <a:t>spread </a:t>
            </a:r>
            <a:r>
              <a:rPr lang="en-US" sz="1600" dirty="0"/>
              <a:t>cost, fill probability, size placed, </a:t>
            </a:r>
            <a:r>
              <a:rPr lang="en-US" sz="1600" dirty="0" smtClean="0"/>
              <a:t>elapsed </a:t>
            </a:r>
            <a:r>
              <a:rPr lang="en-US" sz="1600" dirty="0"/>
              <a:t>time, %</a:t>
            </a:r>
            <a:r>
              <a:rPr lang="en-US" sz="1600" dirty="0" smtClean="0"/>
              <a:t>progress</a:t>
            </a:r>
          </a:p>
          <a:p>
            <a:pPr marL="0" indent="0"/>
            <a:endParaRPr lang="en-US" sz="1600" b="1" dirty="0" smtClean="0"/>
          </a:p>
          <a:p>
            <a:pPr marL="0" indent="0"/>
            <a:r>
              <a:rPr lang="en-US" sz="1600" b="1" u="sng" dirty="0" smtClean="0"/>
              <a:t>Rewards</a:t>
            </a:r>
            <a:r>
              <a:rPr lang="en-US" sz="1600" b="1" dirty="0" smtClean="0"/>
              <a:t>:</a:t>
            </a:r>
            <a:r>
              <a:rPr lang="en-US" sz="1600" dirty="0"/>
              <a:t> </a:t>
            </a:r>
            <a:r>
              <a:rPr lang="en-US" sz="1600" dirty="0" smtClean="0"/>
              <a:t>immediate </a:t>
            </a:r>
            <a:r>
              <a:rPr lang="en-US" sz="1600" dirty="0"/>
              <a:t>rewards </a:t>
            </a:r>
            <a:r>
              <a:rPr lang="en-US" sz="1600" dirty="0" smtClean="0"/>
              <a:t>(price spread) </a:t>
            </a:r>
            <a:r>
              <a:rPr lang="en-US" sz="1600" dirty="0"/>
              <a:t>and terminal </a:t>
            </a:r>
            <a:r>
              <a:rPr lang="en-US" sz="1600" dirty="0" smtClean="0"/>
              <a:t>(end </a:t>
            </a:r>
            <a:r>
              <a:rPr lang="en-US" sz="1600" dirty="0"/>
              <a:t>of </a:t>
            </a:r>
            <a:r>
              <a:rPr lang="en-US" sz="1600" dirty="0" smtClean="0"/>
              <a:t>episode) </a:t>
            </a:r>
            <a:r>
              <a:rPr lang="en-US" sz="1600" dirty="0"/>
              <a:t>rewards like completion, order duration and market penalties </a:t>
            </a:r>
            <a:r>
              <a:rPr lang="en-US" sz="1600" dirty="0" smtClean="0"/>
              <a:t>(negative </a:t>
            </a:r>
            <a:r>
              <a:rPr lang="en-US" sz="1600" dirty="0"/>
              <a:t>rewards that punish the </a:t>
            </a:r>
            <a:r>
              <a:rPr lang="en-US" sz="1600" dirty="0" smtClean="0"/>
              <a:t>agent)</a:t>
            </a:r>
            <a:endParaRPr lang="en-US" sz="1600" dirty="0"/>
          </a:p>
          <a:p>
            <a:pPr marL="57150" indent="0"/>
            <a:endParaRPr lang="en-US" sz="1600" dirty="0" smtClean="0"/>
          </a:p>
        </p:txBody>
      </p:sp>
      <p:pic>
        <p:nvPicPr>
          <p:cNvPr id="1026" name="Picture 2" descr="https://cdn-images-1.medium.com/max/1600/1*37d7EHMjhxPhfVJtbre9kw.png"/>
          <p:cNvPicPr>
            <a:picLocks noChangeAspect="1" noChangeArrowheads="1"/>
          </p:cNvPicPr>
          <p:nvPr/>
        </p:nvPicPr>
        <p:blipFill rotWithShape="1">
          <a:blip r:embed="rId3">
            <a:extLst>
              <a:ext uri="{28A0092B-C50C-407E-A947-70E740481C1C}">
                <a14:useLocalDpi xmlns:a14="http://schemas.microsoft.com/office/drawing/2010/main" val="0"/>
              </a:ext>
            </a:extLst>
          </a:blip>
          <a:srcRect r="7420"/>
          <a:stretch/>
        </p:blipFill>
        <p:spPr bwMode="auto">
          <a:xfrm>
            <a:off x="3419872" y="1916832"/>
            <a:ext cx="5436058" cy="351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15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4"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5160094"/>
            <a:ext cx="7200800" cy="1077218"/>
          </a:xfrm>
          <a:prstGeom prst="rect">
            <a:avLst/>
          </a:prstGeom>
          <a:noFill/>
        </p:spPr>
        <p:txBody>
          <a:bodyPr wrap="square" rtlCol="0">
            <a:spAutoFit/>
          </a:bodyPr>
          <a:lstStyle/>
          <a:p>
            <a:pPr lvl="0"/>
            <a:r>
              <a:rPr lang="en-US" sz="1600" dirty="0" smtClean="0">
                <a:solidFill>
                  <a:srgbClr val="00B050"/>
                </a:solidFill>
              </a:rPr>
              <a:t>AI </a:t>
            </a:r>
            <a:r>
              <a:rPr lang="en-US" sz="1600" dirty="0">
                <a:solidFill>
                  <a:srgbClr val="00B050"/>
                </a:solidFill>
              </a:rPr>
              <a:t>Traders -&gt; Repeatedly Doing </a:t>
            </a:r>
            <a:r>
              <a:rPr lang="en-US" sz="1600" dirty="0" err="1">
                <a:solidFill>
                  <a:srgbClr val="00B050"/>
                </a:solidFill>
              </a:rPr>
              <a:t>Backtest</a:t>
            </a:r>
            <a:r>
              <a:rPr lang="en-US" sz="1600" dirty="0">
                <a:solidFill>
                  <a:srgbClr val="00B050"/>
                </a:solidFill>
              </a:rPr>
              <a:t> -&gt; Find the Optimal </a:t>
            </a:r>
            <a:r>
              <a:rPr lang="en-US" sz="1600" dirty="0" smtClean="0">
                <a:solidFill>
                  <a:srgbClr val="00B050"/>
                </a:solidFill>
              </a:rPr>
              <a:t>Strategies</a:t>
            </a:r>
            <a:endParaRPr lang="en-US" sz="1600" dirty="0">
              <a:solidFill>
                <a:srgbClr val="00B050"/>
              </a:solidFill>
            </a:endParaRPr>
          </a:p>
          <a:p>
            <a:endParaRPr lang="en-US" sz="1600" dirty="0" smtClean="0">
              <a:solidFill>
                <a:srgbClr val="00B050"/>
              </a:solidFill>
            </a:endParaRPr>
          </a:p>
          <a:p>
            <a:r>
              <a:rPr lang="en-US" sz="1600" dirty="0" smtClean="0">
                <a:solidFill>
                  <a:srgbClr val="FF0000"/>
                </a:solidFill>
              </a:rPr>
              <a:t>It is a very black box approach and may not be welcomed by compliance and regulators</a:t>
            </a:r>
            <a:endParaRPr lang="en-US" sz="1600" dirty="0">
              <a:solidFill>
                <a:srgbClr val="FF0000"/>
              </a:solidFill>
            </a:endParaRPr>
          </a:p>
        </p:txBody>
      </p:sp>
      <p:sp>
        <p:nvSpPr>
          <p:cNvPr id="4" name="Smiley Face 3"/>
          <p:cNvSpPr/>
          <p:nvPr/>
        </p:nvSpPr>
        <p:spPr bwMode="auto">
          <a:xfrm>
            <a:off x="658416" y="5142761"/>
            <a:ext cx="457200" cy="45720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Lightning Bolt 5"/>
          <p:cNvSpPr/>
          <p:nvPr/>
        </p:nvSpPr>
        <p:spPr bwMode="auto">
          <a:xfrm flipH="1">
            <a:off x="658416" y="5780112"/>
            <a:ext cx="457200" cy="45720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human evolu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25431"/>
          <a:stretch/>
        </p:blipFill>
        <p:spPr bwMode="auto">
          <a:xfrm>
            <a:off x="1403648" y="1628800"/>
            <a:ext cx="5328592" cy="235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2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Short </a:t>
            </a:r>
            <a:r>
              <a:rPr lang="en-US" sz="1800" b="1" dirty="0"/>
              <a:t>term </a:t>
            </a:r>
            <a:r>
              <a:rPr lang="en-US" sz="1800" b="1" dirty="0" smtClean="0"/>
              <a:t>trading</a:t>
            </a:r>
            <a:r>
              <a:rPr lang="en-US" sz="1800" dirty="0" smtClean="0"/>
              <a:t>: (e.g. high frequency, </a:t>
            </a:r>
            <a:r>
              <a:rPr lang="en-US" sz="1800" dirty="0"/>
              <a:t>market </a:t>
            </a:r>
            <a:r>
              <a:rPr lang="en-US" sz="1800" dirty="0" smtClean="0"/>
              <a:t>making) </a:t>
            </a:r>
            <a:r>
              <a:rPr lang="en-US" sz="1800" b="1" dirty="0">
                <a:solidFill>
                  <a:srgbClr val="0070C0"/>
                </a:solidFill>
              </a:rPr>
              <a:t>humans already play a very small role</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072E"/>
                </a:solidFill>
              </a:rPr>
              <a:t>Medium </a:t>
            </a:r>
            <a:r>
              <a:rPr lang="en-US" sz="1800" b="1" dirty="0">
                <a:solidFill>
                  <a:srgbClr val="00072E"/>
                </a:solidFill>
              </a:rPr>
              <a:t>term investment </a:t>
            </a:r>
            <a:r>
              <a:rPr lang="en-US" sz="1800" b="1" dirty="0" smtClean="0">
                <a:solidFill>
                  <a:srgbClr val="00072E"/>
                </a:solidFill>
              </a:rPr>
              <a:t>horizon</a:t>
            </a:r>
            <a:r>
              <a:rPr lang="en-US" sz="1800" dirty="0" smtClean="0"/>
              <a:t>: </a:t>
            </a:r>
            <a:r>
              <a:rPr lang="en-US" sz="1800" dirty="0"/>
              <a:t>machines </a:t>
            </a:r>
            <a:r>
              <a:rPr lang="en-US" sz="1800" dirty="0" smtClean="0"/>
              <a:t>are </a:t>
            </a:r>
            <a:r>
              <a:rPr lang="en-US" sz="1800" b="1" dirty="0">
                <a:solidFill>
                  <a:srgbClr val="0070C0"/>
                </a:solidFill>
              </a:rPr>
              <a:t>becoming increasingly relevant</a:t>
            </a:r>
            <a:r>
              <a:rPr lang="en-US" sz="1800" dirty="0"/>
              <a:t>. </a:t>
            </a:r>
            <a:r>
              <a:rPr lang="en-US" sz="1800" dirty="0" smtClean="0"/>
              <a:t>It can quickly </a:t>
            </a:r>
            <a:r>
              <a:rPr lang="en-US" sz="1800" dirty="0"/>
              <a:t>analyze news feeds and tweets, process </a:t>
            </a:r>
            <a:r>
              <a:rPr lang="en-US" sz="1800" dirty="0" smtClean="0"/>
              <a:t>earnings statements</a:t>
            </a:r>
            <a:r>
              <a:rPr lang="en-US" sz="1800" dirty="0"/>
              <a:t>, scrape websites, and trade on these instantaneously. These strategies are already eroding the advantage </a:t>
            </a:r>
            <a:r>
              <a:rPr lang="en-US" sz="1800" dirty="0" smtClean="0"/>
              <a:t>of fundamental </a:t>
            </a:r>
            <a:r>
              <a:rPr lang="en-US" sz="1800" dirty="0"/>
              <a:t>analysts, equity long-short managers and macro investors.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Long </a:t>
            </a:r>
            <a:r>
              <a:rPr lang="en-US" sz="1800" b="1" dirty="0"/>
              <a:t>term </a:t>
            </a:r>
            <a:r>
              <a:rPr lang="en-US" sz="1800" b="1" dirty="0" smtClean="0"/>
              <a:t>horizon</a:t>
            </a:r>
            <a:r>
              <a:rPr lang="en-US" sz="1800" dirty="0" smtClean="0"/>
              <a:t>: </a:t>
            </a:r>
            <a:r>
              <a:rPr lang="en-US" sz="1800" b="1" dirty="0">
                <a:solidFill>
                  <a:srgbClr val="0070C0"/>
                </a:solidFill>
              </a:rPr>
              <a:t>machines will likely not be able to compete with strong macro and fundamental human </a:t>
            </a:r>
            <a:r>
              <a:rPr lang="en-US" sz="1800" b="1" dirty="0" smtClean="0">
                <a:solidFill>
                  <a:srgbClr val="0070C0"/>
                </a:solidFill>
              </a:rPr>
              <a:t>investors </a:t>
            </a:r>
            <a:r>
              <a:rPr lang="en-US" sz="1800" b="1" dirty="0" smtClean="0">
                <a:solidFill>
                  <a:srgbClr val="00B050"/>
                </a:solidFill>
              </a:rPr>
              <a:t>(yet !?)</a:t>
            </a:r>
            <a:r>
              <a:rPr lang="en-US" sz="1800" dirty="0" smtClean="0"/>
              <a:t>. Machines </a:t>
            </a:r>
            <a:r>
              <a:rPr lang="en-US" sz="1800" dirty="0"/>
              <a:t>will likely </a:t>
            </a:r>
            <a:r>
              <a:rPr lang="en-US" sz="1800" dirty="0" smtClean="0"/>
              <a:t>not do </a:t>
            </a:r>
            <a:r>
              <a:rPr lang="en-US" sz="1800" dirty="0"/>
              <a:t>well in assessing regime changes (market turning points) and forecasts which involve interpreting more </a:t>
            </a:r>
            <a:r>
              <a:rPr lang="en-US" sz="1800" dirty="0" smtClean="0"/>
              <a:t>complicated human </a:t>
            </a:r>
            <a:r>
              <a:rPr lang="en-US" sz="1800" dirty="0"/>
              <a:t>responses such as those of politicians and central bankers, understanding client positioning, or anticipating crowding.</a:t>
            </a:r>
          </a:p>
          <a:p>
            <a:pPr lvl="1"/>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Tree>
    <p:extLst>
      <p:ext uri="{BB962C8B-B14F-4D97-AF65-F5344CB8AC3E}">
        <p14:creationId xmlns:p14="http://schemas.microsoft.com/office/powerpoint/2010/main" val="1145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ural network weight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82" y="3933056"/>
            <a:ext cx="4690184" cy="2378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Machine Learning</a:t>
            </a:r>
            <a:endParaRPr lang="en-US" dirty="0"/>
          </a:p>
        </p:txBody>
      </p:sp>
      <p:pic>
        <p:nvPicPr>
          <p:cNvPr id="2" name="Picture 2" descr="computer program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5" y="1772816"/>
            <a:ext cx="4101107" cy="2734072"/>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bwMode="auto">
          <a:xfrm>
            <a:off x="4732915" y="2130624"/>
            <a:ext cx="2664296" cy="1009228"/>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899592" y="4660490"/>
            <a:ext cx="2598788" cy="461665"/>
          </a:xfrm>
          <a:prstGeom prst="rect">
            <a:avLst/>
          </a:prstGeom>
          <a:noFill/>
        </p:spPr>
        <p:txBody>
          <a:bodyPr wrap="none" rtlCol="0">
            <a:spAutoFit/>
          </a:bodyPr>
          <a:lstStyle/>
          <a:p>
            <a:r>
              <a:rPr lang="en-US" dirty="0" smtClean="0"/>
              <a:t>Human Programs</a:t>
            </a:r>
            <a:endParaRPr lang="en-US" dirty="0"/>
          </a:p>
        </p:txBody>
      </p:sp>
      <p:sp>
        <p:nvSpPr>
          <p:cNvPr id="9" name="TextBox 8"/>
          <p:cNvSpPr txBox="1"/>
          <p:nvPr/>
        </p:nvSpPr>
        <p:spPr>
          <a:xfrm>
            <a:off x="5918280" y="3443112"/>
            <a:ext cx="2957861" cy="461665"/>
          </a:xfrm>
          <a:prstGeom prst="rect">
            <a:avLst/>
          </a:prstGeom>
          <a:noFill/>
        </p:spPr>
        <p:txBody>
          <a:bodyPr wrap="none" rtlCol="0">
            <a:spAutoFit/>
          </a:bodyPr>
          <a:lstStyle/>
          <a:p>
            <a:r>
              <a:rPr lang="en-US" dirty="0" smtClean="0"/>
              <a:t>Computer Programs</a:t>
            </a:r>
            <a:endParaRPr lang="en-US" dirty="0"/>
          </a:p>
        </p:txBody>
      </p:sp>
    </p:spTree>
    <p:extLst>
      <p:ext uri="{BB962C8B-B14F-4D97-AF65-F5344CB8AC3E}">
        <p14:creationId xmlns:p14="http://schemas.microsoft.com/office/powerpoint/2010/main" val="221424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Background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5"/>
            <a:ext cx="4329953" cy="3726129"/>
          </a:xfrm>
          <a:prstGeom prst="rect">
            <a:avLst/>
          </a:prstGeom>
        </p:spPr>
      </p:pic>
      <p:sp>
        <p:nvSpPr>
          <p:cNvPr id="24" name="Cloud Callout 23"/>
          <p:cNvSpPr/>
          <p:nvPr/>
        </p:nvSpPr>
        <p:spPr bwMode="auto">
          <a:xfrm>
            <a:off x="3347864" y="1988840"/>
            <a:ext cx="48245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smtClean="0">
                <a:solidFill>
                  <a:srgbClr val="C00000"/>
                </a:solidFill>
                <a:latin typeface="+mj-lt"/>
                <a:ea typeface="新細明體" panose="02020500000000000000" pitchFamily="18" charset="-120"/>
              </a:rPr>
              <a:t>AI + Trading = Success ?</a:t>
            </a:r>
            <a:endParaRPr lang="en-US" altLang="zh-CN" b="1" dirty="0">
              <a:solidFill>
                <a:srgbClr val="C00000"/>
              </a:solidFill>
              <a:latin typeface="+mj-lt"/>
              <a:ea typeface="新細明體" panose="02020500000000000000" pitchFamily="18" charset="-120"/>
            </a:endParaRPr>
          </a:p>
        </p:txBody>
      </p:sp>
    </p:spTree>
    <p:extLst>
      <p:ext uri="{BB962C8B-B14F-4D97-AF65-F5344CB8AC3E}">
        <p14:creationId xmlns:p14="http://schemas.microsoft.com/office/powerpoint/2010/main" val="10471822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Quant</a:t>
            </a:r>
            <a:r>
              <a:rPr lang="en-US" sz="1800" dirty="0" smtClean="0">
                <a:solidFill>
                  <a:srgbClr val="0070C0"/>
                </a:solidFill>
              </a:rPr>
              <a:t> </a:t>
            </a:r>
            <a:r>
              <a:rPr lang="en-US" sz="1800" dirty="0" smtClean="0"/>
              <a:t>(contrast to value/fundamental) trading based on AI and Machine Learning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Productizing</a:t>
            </a:r>
            <a:r>
              <a:rPr lang="en-US" sz="1800" dirty="0" smtClean="0"/>
              <a:t> </a:t>
            </a:r>
            <a:r>
              <a:rPr lang="en-US" sz="1800" dirty="0"/>
              <a:t>the trading strategies into a </a:t>
            </a:r>
            <a:r>
              <a:rPr lang="en-US" sz="1800" b="1" dirty="0">
                <a:solidFill>
                  <a:srgbClr val="0070C0"/>
                </a:solidFill>
              </a:rPr>
              <a:t>global AI volatility </a:t>
            </a:r>
            <a:r>
              <a:rPr lang="en-US" sz="1800" b="1" dirty="0" smtClean="0">
                <a:solidFill>
                  <a:srgbClr val="0070C0"/>
                </a:solidFill>
              </a:rPr>
              <a:t>fund </a:t>
            </a:r>
            <a:r>
              <a:rPr lang="en-US" sz="1800" dirty="0" smtClean="0"/>
              <a:t>to </a:t>
            </a:r>
            <a:r>
              <a:rPr lang="en-US" sz="1800" dirty="0"/>
              <a:t>seek </a:t>
            </a:r>
            <a:r>
              <a:rPr lang="en-US" sz="1800" b="1" dirty="0">
                <a:solidFill>
                  <a:srgbClr val="0070C0"/>
                </a:solidFill>
              </a:rPr>
              <a:t>intraday profits </a:t>
            </a:r>
            <a:r>
              <a:rPr lang="en-US" sz="1800" dirty="0"/>
              <a:t>in futures, options, ETF and other </a:t>
            </a:r>
            <a:r>
              <a:rPr lang="en-US" sz="1800" b="1" dirty="0">
                <a:solidFill>
                  <a:srgbClr val="0070C0"/>
                </a:solidFill>
              </a:rPr>
              <a:t>low transaction cost instruments</a:t>
            </a:r>
            <a:r>
              <a:rPr lang="en-US" sz="1800" dirty="0"/>
              <a:t> which are listed products in global </a:t>
            </a:r>
            <a:r>
              <a:rPr lang="en-US" sz="1800" dirty="0" smtClean="0"/>
              <a:t>exchanges</a:t>
            </a:r>
          </a:p>
          <a:p>
            <a:pPr>
              <a:buFont typeface="Arial" panose="020B0604020202020204" pitchFamily="34" charset="0"/>
              <a:buChar char="•"/>
            </a:pPr>
            <a:endParaRPr lang="en-US" sz="1800" dirty="0"/>
          </a:p>
          <a:p>
            <a:pPr>
              <a:buFont typeface="Arial" panose="020B0604020202020204" pitchFamily="34" charset="0"/>
              <a:buChar char="•"/>
            </a:pPr>
            <a:r>
              <a:rPr lang="en-US" sz="1800" dirty="0"/>
              <a:t>In 2014, Man Group bought Boston-based hedge fund Numeric for USD$325 million at 8 times </a:t>
            </a:r>
            <a:r>
              <a:rPr lang="en-US" sz="1800" dirty="0" smtClean="0"/>
              <a:t>Price-Earnings-Ratio </a:t>
            </a:r>
          </a:p>
          <a:p>
            <a:pPr marL="685800" lvl="1"/>
            <a:r>
              <a:rPr lang="en-US" sz="1600" dirty="0" smtClean="0">
                <a:hlinkClick r:id="rId2"/>
              </a:rPr>
              <a:t>https</a:t>
            </a:r>
            <a:r>
              <a:rPr lang="en-US" sz="1600" dirty="0">
                <a:hlinkClick r:id="rId2"/>
              </a:rPr>
              <a:t>://dealbook.nytimes.com/2014/06/19/man-group-to-buy-bostons-numeric-holdings</a:t>
            </a:r>
            <a:r>
              <a:rPr lang="en-US" sz="1600" dirty="0" smtClean="0">
                <a:hlinkClick r:id="rId2"/>
              </a:rPr>
              <a:t>/</a:t>
            </a:r>
            <a:endParaRPr lang="en-US" sz="16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006219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072E"/>
                </a:solidFill>
              </a:rPr>
              <a:t>Competitor Analysis</a:t>
            </a:r>
            <a:endParaRPr lang="en-US" sz="1600" b="1" dirty="0" smtClean="0">
              <a:solidFill>
                <a:srgbClr val="00072E"/>
              </a:solidFill>
            </a:endParaRPr>
          </a:p>
          <a:p>
            <a:pPr>
              <a:buFont typeface="Arial" panose="020B0604020202020204" pitchFamily="34" charset="0"/>
              <a:buChar char="•"/>
            </a:pPr>
            <a:endParaRPr lang="en-US" sz="1800" dirty="0"/>
          </a:p>
        </p:txBody>
      </p:sp>
      <p:sp>
        <p:nvSpPr>
          <p:cNvPr id="12" name="Rectangle 11"/>
          <p:cNvSpPr/>
          <p:nvPr/>
        </p:nvSpPr>
        <p:spPr>
          <a:xfrm>
            <a:off x="3741761" y="2019352"/>
            <a:ext cx="1564300" cy="369332"/>
          </a:xfrm>
          <a:prstGeom prst="rect">
            <a:avLst/>
          </a:prstGeom>
        </p:spPr>
        <p:txBody>
          <a:bodyPr wrap="square">
            <a:spAutoFit/>
          </a:bodyPr>
          <a:lstStyle/>
          <a:p>
            <a:r>
              <a:rPr lang="en-US" sz="1800" dirty="0" smtClean="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smtClean="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smtClean="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smtClean="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smtClean="0"/>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
        <p:nvSpPr>
          <p:cNvPr id="4" name="Left Arrow 3"/>
          <p:cNvSpPr/>
          <p:nvPr/>
        </p:nvSpPr>
        <p:spPr bwMode="auto">
          <a:xfrm>
            <a:off x="7452320" y="5368448"/>
            <a:ext cx="1128852" cy="698763"/>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solidFill>
                  <a:srgbClr val="000000"/>
                </a:solidFill>
              </a:rPr>
              <a:t>Target</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0096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Fee Structure</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2</a:t>
            </a:r>
            <a:r>
              <a:rPr lang="en-US" sz="1800" dirty="0"/>
              <a:t>% </a:t>
            </a:r>
            <a:r>
              <a:rPr lang="en-US" sz="1800" b="1" dirty="0">
                <a:solidFill>
                  <a:srgbClr val="0070C0"/>
                </a:solidFill>
              </a:rPr>
              <a:t>management fee </a:t>
            </a:r>
            <a:r>
              <a:rPr lang="en-US" sz="1800" dirty="0"/>
              <a:t>of net asset value (NAV) and 20% </a:t>
            </a:r>
            <a:r>
              <a:rPr lang="en-US" sz="1800" b="1" dirty="0">
                <a:solidFill>
                  <a:srgbClr val="0070C0"/>
                </a:solidFill>
              </a:rPr>
              <a:t>performance </a:t>
            </a:r>
            <a:r>
              <a:rPr lang="en-US" sz="1800" b="1" dirty="0" smtClean="0">
                <a:solidFill>
                  <a:srgbClr val="0070C0"/>
                </a:solidFill>
              </a:rPr>
              <a:t>fee </a:t>
            </a:r>
            <a:r>
              <a:rPr lang="en-US" sz="1800" dirty="0" smtClean="0"/>
              <a:t>of fund’s profit (aka </a:t>
            </a:r>
            <a:r>
              <a:rPr lang="en-US" sz="1800" b="1" dirty="0" smtClean="0">
                <a:solidFill>
                  <a:srgbClr val="0070C0"/>
                </a:solidFill>
              </a:rPr>
              <a:t>2/20</a:t>
            </a:r>
            <a:r>
              <a:rPr lang="en-US" sz="1800" dirty="0" smtClean="0"/>
              <a:t>). </a:t>
            </a:r>
            <a:r>
              <a:rPr lang="en-US" sz="1800" dirty="0"/>
              <a:t>Performance fee is subjected to a </a:t>
            </a:r>
            <a:r>
              <a:rPr lang="en-US" sz="1800" b="1" dirty="0">
                <a:solidFill>
                  <a:srgbClr val="0070C0"/>
                </a:solidFill>
              </a:rPr>
              <a:t>high water mark </a:t>
            </a:r>
            <a:r>
              <a:rPr lang="en-US" sz="1800" dirty="0" smtClean="0"/>
              <a:t>scheme. No </a:t>
            </a:r>
            <a:r>
              <a:rPr lang="en-US" sz="1800" b="1" dirty="0">
                <a:solidFill>
                  <a:srgbClr val="0070C0"/>
                </a:solidFill>
              </a:rPr>
              <a:t>hurdle rate </a:t>
            </a:r>
            <a:r>
              <a:rPr lang="en-US" sz="1800" dirty="0" smtClean="0"/>
              <a:t>(min. rate </a:t>
            </a:r>
            <a:r>
              <a:rPr lang="en-US" sz="1800" dirty="0"/>
              <a:t>of return </a:t>
            </a:r>
            <a:r>
              <a:rPr lang="en-US" sz="1800" dirty="0" smtClean="0"/>
              <a:t>before collecting performance fee)</a:t>
            </a:r>
            <a:r>
              <a:rPr lang="en-US" sz="1800" b="1" dirty="0" smtClean="0">
                <a:solidFill>
                  <a:srgbClr val="0070C0"/>
                </a:solidFill>
              </a:rPr>
              <a:t> </a:t>
            </a:r>
            <a:r>
              <a:rPr lang="en-US" sz="1800" dirty="0" smtClean="0"/>
              <a:t>is </a:t>
            </a:r>
            <a:r>
              <a:rPr lang="en-US" sz="1800" dirty="0"/>
              <a:t>applicable. </a:t>
            </a: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25256004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Fee Structure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a:t>
            </a:r>
            <a:r>
              <a:rPr lang="en-US" sz="1800" b="1" dirty="0" smtClean="0"/>
              <a:t>Mark: </a:t>
            </a:r>
            <a:r>
              <a:rPr lang="en-US" sz="1800" dirty="0" smtClean="0"/>
              <a:t>the </a:t>
            </a:r>
            <a:r>
              <a:rPr lang="en-US" sz="1800" b="1" dirty="0">
                <a:solidFill>
                  <a:srgbClr val="0070C0"/>
                </a:solidFill>
              </a:rPr>
              <a:t>highest peak in value </a:t>
            </a:r>
            <a:r>
              <a:rPr lang="en-US" sz="1800" dirty="0"/>
              <a:t>that an fund</a:t>
            </a:r>
            <a:r>
              <a:rPr lang="en-US" sz="1800" dirty="0" smtClean="0">
                <a:solidFill>
                  <a:srgbClr val="0070C0"/>
                </a:solidFill>
              </a:rPr>
              <a:t>. </a:t>
            </a:r>
            <a:r>
              <a:rPr lang="en-US" sz="1800" dirty="0"/>
              <a:t>It </a:t>
            </a:r>
            <a:r>
              <a:rPr lang="en-US" sz="1800" dirty="0" smtClean="0"/>
              <a:t>prevents performance-based </a:t>
            </a:r>
            <a:r>
              <a:rPr lang="en-US" sz="1800" dirty="0"/>
              <a:t>fees </a:t>
            </a:r>
            <a:r>
              <a:rPr lang="en-US" sz="1800" b="1" dirty="0" smtClean="0">
                <a:solidFill>
                  <a:srgbClr val="0070C0"/>
                </a:solidFill>
              </a:rPr>
              <a:t>charged twice </a:t>
            </a:r>
            <a:r>
              <a:rPr lang="en-US" sz="1800" dirty="0"/>
              <a:t>for the same amount of performance.</a:t>
            </a:r>
            <a:br>
              <a:rPr lang="en-US" sz="1800" dirty="0"/>
            </a:br>
            <a:r>
              <a:rPr lang="en-US" sz="1800" dirty="0"/>
              <a:t/>
            </a:r>
            <a:br>
              <a:rPr lang="en-US" sz="1800" dirty="0"/>
            </a:br>
            <a:r>
              <a:rPr lang="en-US" sz="1600" dirty="0" smtClean="0"/>
              <a:t>Example:</a:t>
            </a:r>
            <a:r>
              <a:rPr lang="en-US" sz="1800" dirty="0" smtClean="0"/>
              <a:t> </a:t>
            </a:r>
            <a:r>
              <a:rPr lang="en-US" sz="1600" dirty="0" smtClean="0"/>
              <a:t>$500,000 of 20</a:t>
            </a:r>
            <a:r>
              <a:rPr lang="en-US" sz="1600" dirty="0"/>
              <a:t>% </a:t>
            </a:r>
            <a:r>
              <a:rPr lang="en-US" sz="1600" dirty="0" smtClean="0"/>
              <a:t>Performance fee</a:t>
            </a:r>
          </a:p>
          <a:p>
            <a:r>
              <a:rPr lang="en-US" sz="1600" dirty="0"/>
              <a:t>	</a:t>
            </a:r>
            <a:endParaRPr lang="en-US" sz="1600" dirty="0" smtClean="0"/>
          </a:p>
          <a:p>
            <a:r>
              <a:rPr lang="en-US" sz="1600" dirty="0"/>
              <a:t>	</a:t>
            </a:r>
            <a:r>
              <a:rPr lang="en-US" sz="1600" dirty="0" smtClean="0"/>
              <a:t>First </a:t>
            </a:r>
            <a:r>
              <a:rPr lang="en-US" sz="1600" dirty="0"/>
              <a:t>month, the fund earns a 15% </a:t>
            </a:r>
            <a:r>
              <a:rPr lang="en-US" sz="1600" dirty="0" smtClean="0"/>
              <a:t>return; 20</a:t>
            </a:r>
            <a:r>
              <a:rPr lang="en-US" sz="1600" dirty="0"/>
              <a:t>% fee on this $75,000 gain, which equates to $</a:t>
            </a:r>
            <a:r>
              <a:rPr lang="en-US" sz="1600" dirty="0" smtClean="0"/>
              <a:t>15,000. At </a:t>
            </a:r>
            <a:r>
              <a:rPr lang="en-US" sz="1600" dirty="0"/>
              <a:t>this point, the high-water mark </a:t>
            </a:r>
            <a:r>
              <a:rPr lang="en-US" sz="1600" dirty="0" smtClean="0"/>
              <a:t>$575,000</a:t>
            </a:r>
          </a:p>
          <a:p>
            <a:endParaRPr lang="en-US" sz="1600" dirty="0"/>
          </a:p>
          <a:p>
            <a:r>
              <a:rPr lang="en-US" sz="1600" dirty="0" smtClean="0"/>
              <a:t>	</a:t>
            </a:r>
            <a:r>
              <a:rPr lang="en-US" sz="1600" dirty="0"/>
              <a:t> Second </a:t>
            </a:r>
            <a:r>
              <a:rPr lang="en-US" sz="1600" dirty="0" smtClean="0"/>
              <a:t>month, loses </a:t>
            </a:r>
            <a:r>
              <a:rPr lang="en-US" sz="1600" dirty="0"/>
              <a:t>20% </a:t>
            </a:r>
            <a:r>
              <a:rPr lang="en-US" sz="1600" dirty="0" smtClean="0"/>
              <a:t>to $</a:t>
            </a:r>
            <a:r>
              <a:rPr lang="en-US" sz="1600" dirty="0"/>
              <a:t>460,000. </a:t>
            </a:r>
            <a:endParaRPr lang="en-US" sz="1600" dirty="0" smtClean="0"/>
          </a:p>
          <a:p>
            <a:endParaRPr lang="en-US" sz="1600" dirty="0"/>
          </a:p>
          <a:p>
            <a:r>
              <a:rPr lang="en-US" sz="1600" dirty="0" smtClean="0"/>
              <a:t>	Third month, earns </a:t>
            </a:r>
            <a:r>
              <a:rPr lang="en-US" sz="1600" dirty="0"/>
              <a:t>a profit of 50</a:t>
            </a:r>
            <a:r>
              <a:rPr lang="en-US" sz="1600" dirty="0" smtClean="0"/>
              <a:t>%: $</a:t>
            </a:r>
            <a:r>
              <a:rPr lang="en-US" sz="1600" dirty="0"/>
              <a:t>460,000 to $690,000. </a:t>
            </a:r>
          </a:p>
          <a:p>
            <a:r>
              <a:rPr lang="en-US" sz="1600" dirty="0" smtClean="0"/>
              <a:t>	With </a:t>
            </a:r>
            <a:r>
              <a:rPr lang="en-US" sz="1600" dirty="0"/>
              <a:t>a high-water mark in place, all gains from $460,000 to $575,000 are disregarded. </a:t>
            </a:r>
            <a:endParaRPr lang="en-US" sz="1600" dirty="0" smtClean="0"/>
          </a:p>
          <a:p>
            <a:r>
              <a:rPr lang="en-US" sz="1600" dirty="0"/>
              <a:t>	</a:t>
            </a:r>
            <a:r>
              <a:rPr lang="en-US" sz="1600" dirty="0" smtClean="0"/>
              <a:t>But </a:t>
            </a:r>
            <a:r>
              <a:rPr lang="en-US" sz="1600" dirty="0"/>
              <a:t>gains above the high-water mark are subject to the performance-based fee. </a:t>
            </a:r>
            <a:r>
              <a:rPr lang="en-US" sz="1600" dirty="0" smtClean="0"/>
              <a:t>20</a:t>
            </a:r>
            <a:r>
              <a:rPr lang="en-US" sz="1600" dirty="0"/>
              <a:t>% on the gains from $575,000 to $690,000, which is an additional $23,000</a:t>
            </a:r>
            <a:r>
              <a:rPr lang="en-US" sz="1600" dirty="0" smtClean="0"/>
              <a:t>.</a:t>
            </a:r>
            <a:endParaRPr lang="en-US" sz="1600" dirty="0"/>
          </a:p>
        </p:txBody>
      </p:sp>
    </p:spTree>
    <p:extLst>
      <p:ext uri="{BB962C8B-B14F-4D97-AF65-F5344CB8AC3E}">
        <p14:creationId xmlns:p14="http://schemas.microsoft.com/office/powerpoint/2010/main" val="11568577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Drivers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Rule based trading strategies is </a:t>
            </a:r>
            <a:r>
              <a:rPr lang="en-US" sz="1800" b="1" dirty="0">
                <a:solidFill>
                  <a:srgbClr val="0070C0"/>
                </a:solidFill>
              </a:rPr>
              <a:t>rigid</a:t>
            </a:r>
            <a:r>
              <a:rPr lang="en-US" sz="1800" dirty="0"/>
              <a:t> and </a:t>
            </a:r>
            <a:r>
              <a:rPr lang="en-US" sz="1800" b="1" dirty="0">
                <a:solidFill>
                  <a:srgbClr val="0070C0"/>
                </a:solidFill>
              </a:rPr>
              <a:t>unable to adapt </a:t>
            </a:r>
            <a:r>
              <a:rPr lang="en-US" sz="1800" dirty="0"/>
              <a:t>to new conditions as they are </a:t>
            </a:r>
            <a:r>
              <a:rPr lang="en-US" sz="1800" b="1" dirty="0">
                <a:solidFill>
                  <a:srgbClr val="0070C0"/>
                </a:solidFill>
              </a:rPr>
              <a:t>handcrafted by domain experts </a:t>
            </a:r>
            <a:r>
              <a:rPr lang="en-US" sz="1800" dirty="0"/>
              <a:t>with higher difficulties in interpretation on large amount of data. </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Using </a:t>
            </a:r>
            <a:r>
              <a:rPr lang="en-US" sz="1800" b="1" dirty="0">
                <a:solidFill>
                  <a:srgbClr val="0070C0"/>
                </a:solidFill>
              </a:rPr>
              <a:t>data-driven approach </a:t>
            </a:r>
            <a:r>
              <a:rPr lang="en-US" sz="1800" dirty="0"/>
              <a:t>has the following advantages.</a:t>
            </a:r>
          </a:p>
          <a:p>
            <a:pPr lvl="1">
              <a:buFont typeface="Arial" panose="020B0604020202020204" pitchFamily="34" charset="0"/>
              <a:buChar char="•"/>
            </a:pPr>
            <a:r>
              <a:rPr lang="en-US" sz="1600" dirty="0" smtClean="0"/>
              <a:t>learn </a:t>
            </a:r>
            <a:r>
              <a:rPr lang="en-US" sz="1600" dirty="0"/>
              <a:t>the rules from the data itself instead of being </a:t>
            </a:r>
            <a:r>
              <a:rPr lang="en-US" sz="1600" dirty="0" smtClean="0"/>
              <a:t>handcrafted beforehand</a:t>
            </a:r>
          </a:p>
          <a:p>
            <a:pPr lvl="1">
              <a:buFont typeface="Arial" panose="020B0604020202020204" pitchFamily="34" charset="0"/>
              <a:buChar char="•"/>
            </a:pPr>
            <a:r>
              <a:rPr lang="en-US" sz="1600" dirty="0" smtClean="0"/>
              <a:t>allow </a:t>
            </a:r>
            <a:r>
              <a:rPr lang="en-US" sz="1600" dirty="0"/>
              <a:t>the discoveries of rules that suit different </a:t>
            </a:r>
            <a:r>
              <a:rPr lang="en-US" sz="1600" dirty="0" smtClean="0"/>
              <a:t>scenarios</a:t>
            </a:r>
            <a:r>
              <a:rPr lang="en-US" sz="1600" dirty="0"/>
              <a:t> </a:t>
            </a:r>
            <a:endParaRPr lang="en-US" sz="1600" dirty="0" smtClean="0"/>
          </a:p>
          <a:p>
            <a:pPr lvl="1">
              <a:buFont typeface="Arial" panose="020B0604020202020204" pitchFamily="34" charset="0"/>
              <a:buChar char="•"/>
            </a:pPr>
            <a:r>
              <a:rPr lang="en-US" sz="1600" dirty="0" smtClean="0"/>
              <a:t>the rules can </a:t>
            </a:r>
            <a:r>
              <a:rPr lang="en-US" sz="1600" dirty="0"/>
              <a:t>be adjusted according to the changes in </a:t>
            </a:r>
            <a:r>
              <a:rPr lang="en-US" sz="1600" dirty="0" smtClean="0"/>
              <a:t>conditions (</a:t>
            </a:r>
            <a:r>
              <a:rPr lang="en-US" sz="1600" b="1" dirty="0" smtClean="0">
                <a:solidFill>
                  <a:srgbClr val="0070C0"/>
                </a:solidFill>
              </a:rPr>
              <a:t>re-training or parameters tuning</a:t>
            </a:r>
            <a:r>
              <a:rPr lang="en-US" sz="1600" dirty="0" smtClean="0"/>
              <a:t>).</a:t>
            </a:r>
            <a:endParaRPr lang="en-US" sz="1600" dirty="0"/>
          </a:p>
          <a:p>
            <a:endParaRPr lang="en-US" sz="1800" dirty="0" smtClean="0"/>
          </a:p>
        </p:txBody>
      </p:sp>
    </p:spTree>
    <p:extLst>
      <p:ext uri="{BB962C8B-B14F-4D97-AF65-F5344CB8AC3E}">
        <p14:creationId xmlns:p14="http://schemas.microsoft.com/office/powerpoint/2010/main" val="13173395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23531671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a:t>
            </a:r>
            <a:r>
              <a:rPr lang="en-US" sz="1800" b="1" dirty="0" smtClean="0"/>
              <a:t>Data: </a:t>
            </a:r>
            <a:r>
              <a:rPr lang="en-US" sz="1800" dirty="0" smtClean="0"/>
              <a:t>sourced </a:t>
            </a:r>
            <a:r>
              <a:rPr lang="en-US" sz="1800" dirty="0"/>
              <a:t>from </a:t>
            </a:r>
            <a:r>
              <a:rPr lang="en-US" sz="1800" b="1" dirty="0" smtClean="0">
                <a:solidFill>
                  <a:srgbClr val="0070C0"/>
                </a:solidFill>
              </a:rPr>
              <a:t>data </a:t>
            </a:r>
            <a:r>
              <a:rPr lang="en-US" sz="1800" b="1" dirty="0">
                <a:solidFill>
                  <a:srgbClr val="0070C0"/>
                </a:solidFill>
              </a:rPr>
              <a:t>providers </a:t>
            </a:r>
            <a:r>
              <a:rPr lang="en-US" sz="1800" dirty="0"/>
              <a:t>(such </a:t>
            </a:r>
            <a:r>
              <a:rPr lang="en-US" sz="1800" dirty="0" smtClean="0"/>
              <a:t>IB, </a:t>
            </a:r>
            <a:r>
              <a:rPr lang="en-US" sz="1800" dirty="0" err="1" smtClean="0"/>
              <a:t>HKEx</a:t>
            </a:r>
            <a:r>
              <a:rPr lang="en-US" sz="1800" dirty="0" smtClean="0"/>
              <a:t>). </a:t>
            </a:r>
            <a:r>
              <a:rPr lang="en-US" sz="1800" dirty="0"/>
              <a:t>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a:t>
            </a:r>
            <a:r>
              <a:rPr lang="en-US" sz="1800" b="1" dirty="0" smtClean="0"/>
              <a:t>Processing:</a:t>
            </a:r>
            <a:r>
              <a:rPr lang="en-US" sz="1800" dirty="0" smtClean="0"/>
              <a:t> derive </a:t>
            </a:r>
            <a:r>
              <a:rPr lang="en-US" sz="1800" b="1" dirty="0" smtClean="0">
                <a:solidFill>
                  <a:srgbClr val="0070C0"/>
                </a:solidFill>
              </a:rPr>
              <a:t>features from raw data </a:t>
            </a:r>
            <a:r>
              <a:rPr lang="en-US" sz="1800" dirty="0"/>
              <a:t>(such as bid/ask spread and imbalance, queue size, short term money flow from the historical tick data). </a:t>
            </a:r>
            <a:r>
              <a:rPr lang="en-US" sz="1800" b="1" dirty="0" smtClean="0">
                <a:solidFill>
                  <a:srgbClr val="0070C0"/>
                </a:solidFill>
              </a:rPr>
              <a:t>Pre-process</a:t>
            </a:r>
            <a:r>
              <a:rPr lang="en-US" sz="1800" dirty="0" smtClean="0"/>
              <a:t> the </a:t>
            </a:r>
            <a:r>
              <a:rPr lang="en-US" sz="1800" dirty="0"/>
              <a:t>data, for instance, adjusting the price from corporation actions or holiday.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EDA </a:t>
            </a:r>
            <a:r>
              <a:rPr lang="en-US" sz="1800" b="1" dirty="0"/>
              <a:t>(Exploratory Data Analysis</a:t>
            </a:r>
            <a:r>
              <a:rPr lang="en-US" sz="1800" b="1" dirty="0" smtClean="0"/>
              <a:t>):</a:t>
            </a:r>
            <a:r>
              <a:rPr lang="en-US" sz="1800" dirty="0" smtClean="0"/>
              <a:t> analyze/</a:t>
            </a:r>
            <a:r>
              <a:rPr lang="en-US" sz="1800" b="1" dirty="0" smtClean="0">
                <a:solidFill>
                  <a:srgbClr val="0070C0"/>
                </a:solidFill>
              </a:rPr>
              <a:t>visualize</a:t>
            </a:r>
            <a:r>
              <a:rPr lang="en-US" sz="1800" dirty="0" smtClean="0"/>
              <a:t> (e.g. scatter plot) the </a:t>
            </a:r>
            <a:r>
              <a:rPr lang="en-US" sz="1800" dirty="0"/>
              <a:t>data sets to </a:t>
            </a:r>
            <a:r>
              <a:rPr lang="en-US" sz="1800" b="1" dirty="0">
                <a:solidFill>
                  <a:srgbClr val="0070C0"/>
                </a:solidFill>
              </a:rPr>
              <a:t>summarize their main characteristics and relationships</a:t>
            </a:r>
            <a:r>
              <a:rPr lang="en-US" sz="1800" dirty="0"/>
              <a:t>. </a:t>
            </a:r>
            <a:r>
              <a:rPr lang="en-US" sz="1800" dirty="0" smtClean="0"/>
              <a:t>Depends </a:t>
            </a:r>
            <a:r>
              <a:rPr lang="en-US" sz="1800" dirty="0"/>
              <a:t>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4975306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a:t>
            </a:r>
            <a:r>
              <a:rPr lang="en-US" sz="1800" b="1" dirty="0" smtClean="0"/>
              <a:t>Clustering: </a:t>
            </a:r>
            <a:r>
              <a:rPr lang="en-US" sz="1800" dirty="0" smtClean="0"/>
              <a:t>feature </a:t>
            </a:r>
            <a:r>
              <a:rPr lang="en-US" sz="1800" dirty="0"/>
              <a:t>extraction/clustering to </a:t>
            </a:r>
            <a:r>
              <a:rPr lang="en-US" sz="1800" b="1" dirty="0">
                <a:solidFill>
                  <a:srgbClr val="0070C0"/>
                </a:solidFill>
              </a:rPr>
              <a:t>systematically group or reduce the feature </a:t>
            </a:r>
            <a:r>
              <a:rPr lang="en-US" sz="1800" b="1" dirty="0" smtClean="0">
                <a:solidFill>
                  <a:srgbClr val="0070C0"/>
                </a:solidFill>
              </a:rPr>
              <a:t>set </a:t>
            </a:r>
            <a:r>
              <a:rPr lang="en-US" sz="1800" dirty="0" smtClean="0"/>
              <a:t>which </a:t>
            </a:r>
            <a:r>
              <a:rPr lang="en-US" sz="1800" dirty="0"/>
              <a:t>simplify the underlying model and ease the computation </a:t>
            </a:r>
            <a:r>
              <a:rPr lang="en-US" sz="1800" dirty="0" smtClean="0"/>
              <a:t>time. It </a:t>
            </a:r>
            <a:r>
              <a:rPr lang="en-US" sz="1800" dirty="0"/>
              <a:t>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smtClean="0"/>
          </a:p>
          <a:p>
            <a:endParaRPr lang="en-US" sz="1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smtClean="0"/>
              <a:t>This example </a:t>
            </a:r>
            <a:r>
              <a:rPr lang="en-US" sz="1600" dirty="0"/>
              <a:t>is using </a:t>
            </a:r>
            <a:r>
              <a:rPr lang="en-US" sz="1600" dirty="0" smtClean="0"/>
              <a:t>Factor Analysis </a:t>
            </a:r>
            <a:r>
              <a:rPr lang="en-US" sz="1600" dirty="0"/>
              <a:t>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21534297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Back Testing</a:t>
            </a:r>
            <a:r>
              <a:rPr lang="en-US" sz="1800" dirty="0" smtClean="0"/>
              <a:t>: use </a:t>
            </a:r>
            <a:r>
              <a:rPr lang="en-US" sz="1800" b="1" dirty="0" smtClean="0">
                <a:solidFill>
                  <a:srgbClr val="0070C0"/>
                </a:solidFill>
              </a:rPr>
              <a:t>historical data </a:t>
            </a:r>
            <a:r>
              <a:rPr lang="en-US" sz="1800" dirty="0" smtClean="0"/>
              <a:t>to evaluate the trading strategies performance, P&amp;L and Win Ratio</a:t>
            </a:r>
          </a:p>
          <a:p>
            <a:pPr>
              <a:buFont typeface="Arial" panose="020B0604020202020204" pitchFamily="34" charset="0"/>
              <a:buChar char="•"/>
            </a:pPr>
            <a:endParaRPr lang="en-US" sz="1800" b="1" dirty="0" smtClean="0"/>
          </a:p>
          <a:p>
            <a:pPr lvl="1">
              <a:buFont typeface="Arial" panose="020B0604020202020204" pitchFamily="34" charset="0"/>
              <a:buChar char="•"/>
            </a:pPr>
            <a:r>
              <a:rPr lang="en-US" sz="1600" b="1" dirty="0" smtClean="0"/>
              <a:t>Prevention of Data Snooping Bias:</a:t>
            </a:r>
            <a:r>
              <a:rPr lang="en-US" sz="1600" dirty="0" smtClean="0"/>
              <a:t> is a common mistake in trading strategy simulation where </a:t>
            </a:r>
            <a:r>
              <a:rPr lang="en-US" sz="1600" b="1" dirty="0" smtClean="0">
                <a:solidFill>
                  <a:srgbClr val="0070C0"/>
                </a:solidFill>
              </a:rPr>
              <a:t>an algorithm makes a forecast based on information in the future</a:t>
            </a:r>
            <a:r>
              <a:rPr lang="en-US" sz="1600" dirty="0" smtClean="0"/>
              <a:t>, as full price history is already made available to the simulation. One way is to </a:t>
            </a:r>
            <a:r>
              <a:rPr lang="en-US" sz="1600" b="1" dirty="0" smtClean="0">
                <a:solidFill>
                  <a:srgbClr val="0070C0"/>
                </a:solidFill>
              </a:rPr>
              <a:t>replay market data tick by tick </a:t>
            </a:r>
            <a:r>
              <a:rPr lang="en-US" sz="1600" dirty="0" smtClean="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Market Impact</a:t>
            </a:r>
            <a:r>
              <a:rPr lang="en-US" sz="1600" dirty="0" smtClean="0"/>
              <a:t>: it is hard to model the </a:t>
            </a:r>
            <a:r>
              <a:rPr lang="en-US" sz="1600" b="1" dirty="0" smtClean="0">
                <a:solidFill>
                  <a:srgbClr val="0070C0"/>
                </a:solidFill>
              </a:rPr>
              <a:t>market impact caused by your trade </a:t>
            </a:r>
            <a:r>
              <a:rPr lang="en-US" sz="1600" dirty="0" smtClean="0"/>
              <a:t>as it’s obviously not happened historically !</a:t>
            </a:r>
            <a:endParaRPr lang="en-US" sz="1600" dirty="0"/>
          </a:p>
        </p:txBody>
      </p:sp>
    </p:spTree>
    <p:extLst>
      <p:ext uri="{BB962C8B-B14F-4D97-AF65-F5344CB8AC3E}">
        <p14:creationId xmlns:p14="http://schemas.microsoft.com/office/powerpoint/2010/main" val="8089600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Under fit</a:t>
            </a:r>
            <a:r>
              <a:rPr lang="en-US" sz="1800" dirty="0" smtClean="0"/>
              <a:t>: </a:t>
            </a:r>
            <a:r>
              <a:rPr lang="en-US" sz="1800" dirty="0"/>
              <a:t>cannot capture the underlying trend of the data</a:t>
            </a:r>
            <a:endParaRPr lang="en-US" sz="1800" dirty="0" smtClean="0"/>
          </a:p>
          <a:p>
            <a:endParaRPr lang="en-US" sz="1800" dirty="0"/>
          </a:p>
          <a:p>
            <a:r>
              <a:rPr lang="en-US" sz="1800" b="1" dirty="0" smtClean="0"/>
              <a:t>Over fit</a:t>
            </a:r>
            <a:r>
              <a:rPr lang="en-US" sz="1800" dirty="0"/>
              <a:t>: </a:t>
            </a:r>
            <a:r>
              <a:rPr lang="en-US" sz="1800" dirty="0" smtClean="0"/>
              <a:t>instead of making </a:t>
            </a:r>
            <a:r>
              <a:rPr lang="en-US" sz="1800" dirty="0"/>
              <a:t>reliable predictions on unseen test </a:t>
            </a:r>
            <a:r>
              <a:rPr lang="en-US" sz="1800" dirty="0" smtClean="0"/>
              <a:t>data, it </a:t>
            </a:r>
            <a:r>
              <a:rPr lang="en-US" sz="1800" b="1" dirty="0">
                <a:solidFill>
                  <a:srgbClr val="0070C0"/>
                </a:solidFill>
              </a:rPr>
              <a:t>describes random error or </a:t>
            </a:r>
            <a:r>
              <a:rPr lang="en-US" sz="1800" b="1" dirty="0" smtClean="0">
                <a:solidFill>
                  <a:srgbClr val="0070C0"/>
                </a:solidFill>
              </a:rPr>
              <a:t>noise</a:t>
            </a:r>
            <a:r>
              <a:rPr lang="en-US" sz="1800" dirty="0" smtClean="0"/>
              <a:t>. It model the </a:t>
            </a:r>
            <a:r>
              <a:rPr lang="en-US" sz="1800" dirty="0"/>
              <a:t>underlying relationship excessively </a:t>
            </a:r>
            <a:r>
              <a:rPr lang="en-US" sz="1800" dirty="0" smtClean="0"/>
              <a:t>complex (</a:t>
            </a:r>
            <a:r>
              <a:rPr lang="en-US" sz="1800" b="1" dirty="0" smtClean="0">
                <a:solidFill>
                  <a:srgbClr val="0070C0"/>
                </a:solidFill>
              </a:rPr>
              <a:t>too </a:t>
            </a:r>
            <a:r>
              <a:rPr lang="en-US" sz="1800" b="1" dirty="0">
                <a:solidFill>
                  <a:srgbClr val="0070C0"/>
                </a:solidFill>
              </a:rPr>
              <a:t>many parameters</a:t>
            </a:r>
            <a:r>
              <a:rPr lang="en-US" sz="1800" dirty="0"/>
              <a:t> relative to the </a:t>
            </a:r>
            <a:r>
              <a:rPr lang="en-US" sz="1800" dirty="0" smtClean="0"/>
              <a:t>observations).The result is poor</a:t>
            </a:r>
            <a:r>
              <a:rPr lang="en-US" sz="1800" dirty="0"/>
              <a:t> predictive performance, as it </a:t>
            </a:r>
            <a:r>
              <a:rPr lang="en-US" sz="1800" b="1" dirty="0">
                <a:solidFill>
                  <a:srgbClr val="0070C0"/>
                </a:solidFill>
              </a:rPr>
              <a:t>overreacts to minor fluctuations </a:t>
            </a:r>
            <a:r>
              <a:rPr lang="en-US" sz="1800" dirty="0"/>
              <a:t>in the training data </a:t>
            </a:r>
            <a:endParaRPr lang="en-US" sz="1800" dirty="0" smtClean="0"/>
          </a:p>
          <a:p>
            <a:endParaRPr lang="en-US" sz="1600" dirty="0" smtClean="0"/>
          </a:p>
          <a:p>
            <a:r>
              <a:rPr lang="en-US" sz="1600" dirty="0" smtClean="0"/>
              <a:t>(</a:t>
            </a:r>
            <a:r>
              <a:rPr lang="en-US" sz="1600" dirty="0"/>
              <a:t>The key different from </a:t>
            </a:r>
            <a:r>
              <a:rPr lang="en-US" sz="1600" dirty="0" smtClean="0"/>
              <a:t>optimization </a:t>
            </a:r>
            <a:r>
              <a:rPr lang="en-US" sz="1600" dirty="0"/>
              <a:t>is that Machine Learning </a:t>
            </a:r>
            <a:r>
              <a:rPr lang="en-US" sz="1600" dirty="0" smtClean="0"/>
              <a:t>needs </a:t>
            </a:r>
            <a:r>
              <a:rPr lang="en-US" sz="1600" dirty="0"/>
              <a:t>to generalize the solution to predict unseen </a:t>
            </a:r>
            <a:r>
              <a:rPr lang="en-US" sz="1600" dirty="0" smtClean="0"/>
              <a:t>data)</a:t>
            </a:r>
            <a:endParaRPr lang="en-US" sz="1600" dirty="0"/>
          </a:p>
          <a:p>
            <a:endParaRPr lang="en-US" sz="1600" dirty="0"/>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93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lstStyle/>
          <a:p>
            <a:r>
              <a:rPr lang="en-US" dirty="0"/>
              <a:t>Trading </a:t>
            </a:r>
            <a:r>
              <a:rPr lang="en-US" dirty="0" smtClean="0"/>
              <a:t>Strategies - </a:t>
            </a:r>
            <a:r>
              <a:rPr lang="en-US" dirty="0"/>
              <a:t>Risk Management</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Maintain </a:t>
            </a:r>
            <a:r>
              <a:rPr lang="en-US" sz="1800" dirty="0"/>
              <a:t>sustainability of the trading strategies, and to </a:t>
            </a:r>
            <a:r>
              <a:rPr lang="en-US" sz="1800" b="1" dirty="0">
                <a:solidFill>
                  <a:srgbClr val="0070C0"/>
                </a:solidFill>
              </a:rPr>
              <a:t>prevent catastrophic </a:t>
            </a:r>
            <a:r>
              <a:rPr lang="en-US" sz="1800" b="1" dirty="0" smtClean="0">
                <a:solidFill>
                  <a:srgbClr val="0070C0"/>
                </a:solidFill>
              </a:rPr>
              <a:t>events</a:t>
            </a:r>
            <a:r>
              <a:rPr lang="en-US" sz="1800" dirty="0" smtClean="0"/>
              <a:t> (such as program bugs or extreme market conditions) </a:t>
            </a:r>
            <a:r>
              <a:rPr lang="en-US" sz="1800" dirty="0"/>
              <a:t>that could cause significant loss to the </a:t>
            </a:r>
            <a:r>
              <a:rPr lang="en-US" sz="1800" dirty="0" smtClean="0"/>
              <a:t>portfolio. This </a:t>
            </a:r>
            <a:r>
              <a:rPr lang="en-US" sz="1800" dirty="0"/>
              <a:t>is to guarantee that the trading strategies do not lose more than a prefixed amount </a:t>
            </a:r>
            <a:r>
              <a:rPr lang="en-US" sz="1800" dirty="0" smtClean="0"/>
              <a:t>or a  </a:t>
            </a:r>
            <a:r>
              <a:rPr lang="en-US" sz="1800" dirty="0"/>
              <a:t>percentage of Asset </a:t>
            </a:r>
            <a:r>
              <a:rPr lang="en-US" sz="1800" dirty="0" smtClean="0"/>
              <a:t>Under Management.</a:t>
            </a:r>
            <a:endParaRPr lang="en-US" sz="18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Strategy </a:t>
            </a:r>
            <a:r>
              <a:rPr lang="en-US" sz="1600" b="1" dirty="0"/>
              <a:t>Stop </a:t>
            </a:r>
            <a:r>
              <a:rPr lang="en-US" sz="1600" b="1" dirty="0" smtClean="0"/>
              <a:t>Loss: </a:t>
            </a:r>
            <a:r>
              <a:rPr lang="en-US" sz="1600" dirty="0" smtClean="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a:t>
            </a:r>
            <a:r>
              <a:rPr lang="en-US" sz="1600" b="1" dirty="0" smtClean="0">
                <a:solidFill>
                  <a:srgbClr val="0070C0"/>
                </a:solidFill>
              </a:rPr>
              <a:t>order is </a:t>
            </a:r>
            <a:r>
              <a:rPr lang="en-US" sz="1600" b="1" dirty="0">
                <a:solidFill>
                  <a:srgbClr val="0070C0"/>
                </a:solidFill>
              </a:rPr>
              <a:t>automatically created</a:t>
            </a:r>
            <a:r>
              <a:rPr lang="en-US" sz="1600" dirty="0"/>
              <a:t>. </a:t>
            </a:r>
            <a:r>
              <a:rPr lang="en-US" sz="1600" dirty="0" smtClean="0"/>
              <a:t>The </a:t>
            </a:r>
            <a:r>
              <a:rPr lang="en-US" sz="1600" dirty="0"/>
              <a:t>strategy can only tolerate a certain amount of unrealized loss, before the position is automatically cut</a:t>
            </a:r>
            <a:r>
              <a:rPr lang="en-US" sz="1600" dirty="0" smtClean="0"/>
              <a:t>.</a:t>
            </a:r>
          </a:p>
          <a:p>
            <a:pPr marL="457200" lvl="1" indent="0">
              <a:buNone/>
            </a:pPr>
            <a:r>
              <a:rPr lang="en-US" sz="1600" dirty="0" smtClean="0"/>
              <a:t>   </a:t>
            </a:r>
            <a:endParaRPr lang="en-US" sz="1600" dirty="0"/>
          </a:p>
          <a:p>
            <a:pPr lvl="1">
              <a:buFont typeface="Arial" panose="020B0604020202020204" pitchFamily="34" charset="0"/>
              <a:buChar char="•"/>
            </a:pPr>
            <a:r>
              <a:rPr lang="en-US" sz="1600" b="1" dirty="0"/>
              <a:t>Daily Stop </a:t>
            </a:r>
            <a:r>
              <a:rPr lang="en-US" sz="1600" b="1" dirty="0" smtClean="0"/>
              <a:t>Loss: </a:t>
            </a:r>
            <a:r>
              <a:rPr lang="en-US" sz="1600" dirty="0" smtClean="0"/>
              <a:t>on </a:t>
            </a:r>
            <a:r>
              <a:rPr lang="en-US" sz="1600" dirty="0"/>
              <a:t>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Tree>
    <p:extLst>
      <p:ext uri="{BB962C8B-B14F-4D97-AF65-F5344CB8AC3E}">
        <p14:creationId xmlns:p14="http://schemas.microsoft.com/office/powerpoint/2010/main" val="19536915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marL="0" indent="0"/>
            <a:endParaRPr lang="en-US" sz="18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3236256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Mimic human traders </a:t>
            </a:r>
            <a:r>
              <a:rPr lang="en-US" sz="1800" dirty="0" smtClean="0"/>
              <a:t>on analyzing charts like </a:t>
            </a:r>
            <a:r>
              <a:rPr lang="en-US" sz="1800" b="1" dirty="0" smtClean="0">
                <a:solidFill>
                  <a:srgbClr val="0070C0"/>
                </a:solidFill>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09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Put Candle Sticks in </a:t>
            </a:r>
            <a:r>
              <a:rPr lang="en-US" sz="1800" b="1" dirty="0" smtClean="0">
                <a:solidFill>
                  <a:srgbClr val="0070C0"/>
                </a:solidFill>
              </a:rPr>
              <a:t>time series</a:t>
            </a:r>
            <a:r>
              <a:rPr lang="en-US" sz="1800" dirty="0" smtClean="0"/>
              <a:t> to spot trends</a:t>
            </a:r>
          </a:p>
          <a:p>
            <a:pPr marL="0" indent="0"/>
            <a:endParaRPr lang="en-US" sz="1800" dirty="0" smtClean="0"/>
          </a:p>
          <a:p>
            <a:pPr>
              <a:buFont typeface="Arial" panose="020B0604020202020204" pitchFamily="34" charset="0"/>
              <a:buChar char="•"/>
            </a:pPr>
            <a:r>
              <a:rPr lang="en-US" sz="1800" dirty="0" smtClean="0"/>
              <a:t>Depends on the duration of the trend (</a:t>
            </a:r>
            <a:r>
              <a:rPr lang="en-US" sz="1800" b="1" dirty="0" smtClean="0">
                <a:solidFill>
                  <a:srgbClr val="0070C0"/>
                </a:solidFill>
              </a:rPr>
              <a:t>short-term trend or long-term trend</a:t>
            </a:r>
            <a:r>
              <a:rPr lang="en-US" sz="1800" dirty="0" smtClean="0"/>
              <a:t>), each candle bar can a 1-min bar, 5-min, 15-min etc. and up to 1-year </a:t>
            </a:r>
            <a:endParaRPr lang="en-US" sz="1800" dirty="0"/>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942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Analysis </a:t>
            </a:r>
            <a:r>
              <a:rPr lang="en-US" sz="1800" dirty="0"/>
              <a:t>on graphs done by artificial intelligence (AI) has the following advantages over the traditional approach of raw </a:t>
            </a:r>
            <a:r>
              <a:rPr lang="en-US" sz="1800" dirty="0" smtClean="0"/>
              <a:t>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a:t>
            </a:r>
            <a:r>
              <a:rPr lang="en-US" sz="1600" dirty="0" smtClean="0"/>
              <a:t>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r>
              <a:rPr lang="en-US" sz="1600" dirty="0" smtClean="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a:t>
            </a:r>
            <a:r>
              <a:rPr lang="en-US" sz="1600" dirty="0" smtClean="0"/>
              <a:t>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AI can learn </a:t>
            </a:r>
            <a:r>
              <a:rPr lang="en-US" sz="1600" b="1" dirty="0" smtClean="0">
                <a:solidFill>
                  <a:srgbClr val="0070C0"/>
                </a:solidFill>
              </a:rPr>
              <a:t>more and faster</a:t>
            </a:r>
            <a:endParaRPr lang="en-US" sz="1600" b="1" dirty="0">
              <a:solidFill>
                <a:srgbClr val="0070C0"/>
              </a:solidFill>
            </a:endParaRPr>
          </a:p>
          <a:p>
            <a:endParaRPr lang="en-US" sz="1800" dirty="0"/>
          </a:p>
        </p:txBody>
      </p:sp>
    </p:spTree>
    <p:extLst>
      <p:ext uri="{BB962C8B-B14F-4D97-AF65-F5344CB8AC3E}">
        <p14:creationId xmlns:p14="http://schemas.microsoft.com/office/powerpoint/2010/main" val="38527869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Modules: </a:t>
            </a:r>
            <a:r>
              <a:rPr lang="en-US" sz="1800" dirty="0" smtClean="0"/>
              <a:t>Chart Generator</a:t>
            </a:r>
            <a:r>
              <a:rPr lang="en-US" sz="1800" dirty="0"/>
              <a:t>, CNN </a:t>
            </a:r>
            <a:r>
              <a:rPr lang="en-US" sz="1800" dirty="0" err="1"/>
              <a:t>Clusterer</a:t>
            </a:r>
            <a:r>
              <a:rPr lang="en-US" sz="1800" dirty="0"/>
              <a:t>, </a:t>
            </a:r>
            <a:r>
              <a:rPr lang="en-US" sz="1800" dirty="0" smtClean="0"/>
              <a:t>Classifier</a:t>
            </a:r>
            <a:r>
              <a:rPr lang="en-US" sz="1800" dirty="0"/>
              <a:t>, CNN Visualizer and </a:t>
            </a:r>
            <a:r>
              <a:rPr lang="en-US" sz="1800" dirty="0" smtClean="0"/>
              <a:t>Deep-Q trading.</a:t>
            </a:r>
            <a:endParaRPr lang="en-US" sz="1800" dirty="0"/>
          </a:p>
          <a:p>
            <a:pPr lvl="0"/>
            <a:endParaRPr lang="en-US" sz="1800" b="1" dirty="0" smtClean="0"/>
          </a:p>
        </p:txBody>
      </p:sp>
      <p:grpSp>
        <p:nvGrpSpPr>
          <p:cNvPr id="25" name="Group 24"/>
          <p:cNvGrpSpPr/>
          <p:nvPr/>
        </p:nvGrpSpPr>
        <p:grpSpPr>
          <a:xfrm>
            <a:off x="755576" y="2895997"/>
            <a:ext cx="7632848" cy="2736304"/>
            <a:chOff x="611560" y="2924944"/>
            <a:chExt cx="7632848" cy="2736304"/>
          </a:xfrm>
        </p:grpSpPr>
        <p:sp>
          <p:nvSpPr>
            <p:cNvPr id="2" name="Rectangle 1"/>
            <p:cNvSpPr/>
            <p:nvPr/>
          </p:nvSpPr>
          <p:spPr bwMode="auto">
            <a:xfrm>
              <a:off x="14036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Chart Generator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 name="Rectangle 5"/>
            <p:cNvSpPr/>
            <p:nvPr/>
          </p:nvSpPr>
          <p:spPr bwMode="auto">
            <a:xfrm>
              <a:off x="32038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CNN </a:t>
              </a:r>
              <a:r>
                <a:rPr kumimoji="0" lang="en-US" sz="1800" b="0" i="0" u="none" strike="noStrike" cap="none" normalizeH="0" baseline="0" dirty="0" err="1" smtClean="0">
                  <a:ln>
                    <a:noFill/>
                  </a:ln>
                  <a:solidFill>
                    <a:srgbClr val="000000"/>
                  </a:solidFill>
                  <a:effectLst/>
                  <a:latin typeface="Arial" charset="0"/>
                  <a:ea typeface="ＭＳ Ｐゴシック" charset="0"/>
                  <a:cs typeface="ＭＳ Ｐゴシック" charset="0"/>
                </a:rPr>
                <a:t>Clusterer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Rectangle 7"/>
            <p:cNvSpPr/>
            <p:nvPr/>
          </p:nvSpPr>
          <p:spPr bwMode="auto">
            <a:xfrm>
              <a:off x="50040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Classifier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203848" y="292494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t>CNN Visualizer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smtClean="0"/>
                <a:t>Deep-Q </a:t>
              </a:r>
              <a:r>
                <a:rPr lang="en-US" sz="1800" dirty="0"/>
                <a:t>trading</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Oval 3"/>
            <p:cNvSpPr/>
            <p:nvPr/>
          </p:nvSpPr>
          <p:spPr bwMode="auto">
            <a:xfrm>
              <a:off x="611560" y="2996952"/>
              <a:ext cx="1440160" cy="82809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err="1" smtClean="0">
                  <a:solidFill>
                    <a:srgbClr val="000000"/>
                  </a:solidFill>
                  <a:latin typeface="Arial" charset="0"/>
                  <a:ea typeface="ＭＳ Ｐゴシック" charset="0"/>
                  <a:cs typeface="ＭＳ Ｐゴシック" charset="0"/>
                </a:rPr>
                <a:t>Traning</a:t>
              </a:r>
              <a:r>
                <a:rPr lang="en-US" sz="1400" dirty="0" smtClean="0">
                  <a:solidFill>
                    <a:srgbClr val="000000"/>
                  </a:solidFill>
                  <a:latin typeface="Arial" charset="0"/>
                  <a:ea typeface="ＭＳ Ｐゴシック" charset="0"/>
                  <a:cs typeface="ＭＳ Ｐゴシック" charset="0"/>
                </a:rPr>
                <a:t> Data &amp; </a:t>
              </a: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Features</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6588224" y="2996952"/>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4" idx="4"/>
              <a:endCxn id="2" idx="0"/>
            </p:cNvCxnSpPr>
            <p:nvPr/>
          </p:nvCxnSpPr>
          <p:spPr bwMode="auto">
            <a:xfrm>
              <a:off x="1331640" y="3825044"/>
              <a:ext cx="684076" cy="18002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2616771" y="4221088"/>
              <a:ext cx="587077"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4427984" y="4221088"/>
              <a:ext cx="576064"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Right Arrow 16"/>
            <p:cNvSpPr/>
            <p:nvPr/>
          </p:nvSpPr>
          <p:spPr bwMode="auto">
            <a:xfrm>
              <a:off x="6228183" y="4221088"/>
              <a:ext cx="432049"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8" name="Straight Arrow Connector 17"/>
            <p:cNvCxnSpPr>
              <a:endCxn id="10" idx="0"/>
            </p:cNvCxnSpPr>
            <p:nvPr/>
          </p:nvCxnSpPr>
          <p:spPr bwMode="auto">
            <a:xfrm flipH="1">
              <a:off x="7272300" y="3645024"/>
              <a:ext cx="144016" cy="3600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Down Arrow 19"/>
            <p:cNvSpPr/>
            <p:nvPr/>
          </p:nvSpPr>
          <p:spPr bwMode="auto">
            <a:xfrm>
              <a:off x="3725255" y="3645024"/>
              <a:ext cx="252028" cy="360040"/>
            </a:xfrm>
            <a:prstGeom prst="down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Oval 20"/>
            <p:cNvSpPr/>
            <p:nvPr/>
          </p:nvSpPr>
          <p:spPr bwMode="auto">
            <a:xfrm>
              <a:off x="2987824" y="5013176"/>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Human Label</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23" name="Straight Arrow Connector 22"/>
            <p:cNvCxnSpPr>
              <a:stCxn id="21" idx="0"/>
              <a:endCxn id="6" idx="2"/>
            </p:cNvCxnSpPr>
            <p:nvPr/>
          </p:nvCxnSpPr>
          <p:spPr bwMode="auto">
            <a:xfrm flipV="1">
              <a:off x="3815916" y="4725144"/>
              <a:ext cx="0" cy="2880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3069221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smtClean="0"/>
              <a:t>Chart Generator</a:t>
            </a:r>
            <a:r>
              <a:rPr lang="en-US" sz="1800" dirty="0" smtClean="0"/>
              <a:t>: read </a:t>
            </a:r>
            <a:r>
              <a:rPr lang="en-US" sz="1800" dirty="0"/>
              <a:t>from </a:t>
            </a:r>
            <a:r>
              <a:rPr lang="en-US" sz="1800" b="1" dirty="0">
                <a:solidFill>
                  <a:srgbClr val="0070C0"/>
                </a:solidFill>
              </a:rPr>
              <a:t>raw financial data </a:t>
            </a:r>
            <a:r>
              <a:rPr lang="en-US" sz="1800" b="1" dirty="0" smtClean="0">
                <a:solidFill>
                  <a:srgbClr val="0070C0"/>
                </a:solidFill>
              </a:rPr>
              <a:t>/ feature set </a:t>
            </a:r>
            <a:r>
              <a:rPr lang="en-US" sz="1800" dirty="0" smtClean="0"/>
              <a:t>to </a:t>
            </a:r>
            <a:r>
              <a:rPr lang="en-US" sz="1800" dirty="0"/>
              <a:t>generate trading </a:t>
            </a:r>
            <a:r>
              <a:rPr lang="en-US" sz="1800" dirty="0" smtClean="0"/>
              <a:t>charts. Has plug-in </a:t>
            </a:r>
            <a:r>
              <a:rPr lang="en-US" sz="1800" dirty="0"/>
              <a:t>of different modules to generate different types of </a:t>
            </a:r>
            <a:r>
              <a:rPr lang="en-US" sz="1800" dirty="0" smtClean="0"/>
              <a:t>charts. </a:t>
            </a:r>
            <a:r>
              <a:rPr lang="en-US" sz="1800" dirty="0"/>
              <a:t>By inputting raw historical data such as volumes and prices into </a:t>
            </a:r>
            <a:r>
              <a:rPr lang="en-US" sz="1800" dirty="0" smtClean="0"/>
              <a:t>Chart Generator</a:t>
            </a:r>
            <a:r>
              <a:rPr lang="en-US" sz="1800" dirty="0"/>
              <a:t>, it will convert the data into corresponding technical graphs such as MACD, </a:t>
            </a:r>
            <a:r>
              <a:rPr lang="en-US" sz="1800" dirty="0" smtClean="0"/>
              <a:t>RSI</a:t>
            </a:r>
            <a:r>
              <a:rPr lang="en-US" sz="1800" dirty="0"/>
              <a:t> </a:t>
            </a:r>
            <a:r>
              <a:rPr lang="en-US" sz="1800" dirty="0" smtClean="0"/>
              <a:t>apart the Candle Sticks. </a:t>
            </a:r>
          </a:p>
          <a:p>
            <a:pPr lvl="0">
              <a:buFont typeface="Arial" panose="020B0604020202020204" pitchFamily="34" charset="0"/>
              <a:buChar char="•"/>
            </a:pPr>
            <a:endParaRPr lang="en-US" sz="1800" b="1" dirty="0" smtClean="0"/>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449030"/>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8" y="344903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008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a:t>CNN </a:t>
            </a:r>
            <a:r>
              <a:rPr lang="en-US" sz="1800" b="1" dirty="0" err="1"/>
              <a:t>Clusterer</a:t>
            </a:r>
            <a:r>
              <a:rPr lang="en-US" sz="1800" b="1" dirty="0"/>
              <a:t>: </a:t>
            </a:r>
            <a:r>
              <a:rPr lang="en-US" sz="1800" dirty="0"/>
              <a:t>categorizes the charts into different </a:t>
            </a:r>
            <a:r>
              <a:rPr lang="en-US" sz="1800" b="1" dirty="0">
                <a:solidFill>
                  <a:srgbClr val="0070C0"/>
                </a:solidFill>
              </a:rPr>
              <a:t>categories</a:t>
            </a:r>
            <a:r>
              <a:rPr lang="en-US" sz="1800" dirty="0">
                <a:solidFill>
                  <a:srgbClr val="0070C0"/>
                </a:solidFill>
              </a:rPr>
              <a:t> </a:t>
            </a:r>
            <a:r>
              <a:rPr lang="en-US" sz="1800" dirty="0"/>
              <a:t>which has </a:t>
            </a:r>
            <a:r>
              <a:rPr lang="en-US" sz="1800" b="1" dirty="0">
                <a:solidFill>
                  <a:srgbClr val="0070C0"/>
                </a:solidFill>
              </a:rPr>
              <a:t>similar patterns</a:t>
            </a:r>
            <a:r>
              <a:rPr lang="en-US" sz="1800" dirty="0"/>
              <a:t>. Currently, it requires </a:t>
            </a:r>
            <a:r>
              <a:rPr lang="en-US" sz="1800" b="1" dirty="0">
                <a:solidFill>
                  <a:srgbClr val="0070C0"/>
                </a:solidFill>
              </a:rPr>
              <a:t>human to label </a:t>
            </a:r>
            <a:r>
              <a:rPr lang="en-US" sz="1800" dirty="0"/>
              <a:t>(e.g. sudden move, flat tail etc.) the main characteristics from the clustered group of the output charts</a:t>
            </a:r>
            <a:r>
              <a:rPr lang="en-US" sz="1800" dirty="0" smtClean="0"/>
              <a:t>.</a:t>
            </a:r>
          </a:p>
          <a:p>
            <a:pPr lvl="0">
              <a:buFont typeface="Arial" panose="020B0604020202020204" pitchFamily="34" charset="0"/>
              <a:buChar char="•"/>
            </a:pPr>
            <a:endParaRPr lang="en-US" sz="1800" dirty="0"/>
          </a:p>
          <a:p>
            <a:pPr lvl="1"/>
            <a:r>
              <a:rPr lang="en-US" sz="1600" dirty="0"/>
              <a:t>CNN techniques will be applied to cluster the graphs into different groups and to train the model to classify the graphs for </a:t>
            </a:r>
            <a:r>
              <a:rPr lang="en-US" sz="1600" dirty="0" smtClean="0"/>
              <a:t>similar patterns (</a:t>
            </a:r>
            <a:r>
              <a:rPr lang="en-US" sz="1600" b="1" dirty="0" smtClean="0">
                <a:solidFill>
                  <a:srgbClr val="0070C0"/>
                </a:solidFill>
              </a:rPr>
              <a:t>unsupervised learning</a:t>
            </a:r>
            <a:r>
              <a:rPr lang="en-US" sz="1600" dirty="0" smtClean="0"/>
              <a:t>)</a:t>
            </a:r>
            <a:endParaRPr lang="en-US" sz="1600" dirty="0"/>
          </a:p>
          <a:p>
            <a:pPr lvl="1"/>
            <a:endParaRPr lang="en-US" sz="1600" dirty="0"/>
          </a:p>
          <a:p>
            <a:pPr lvl="1"/>
            <a:r>
              <a:rPr lang="en-US" sz="1600" dirty="0"/>
              <a:t>CNN learns the spatial relations of images which are the features that will be used for clustering the graphs. CNN also learns the hierarchical relation of the graphs for classification purpose. </a:t>
            </a:r>
          </a:p>
          <a:p>
            <a:pPr lvl="1"/>
            <a:endParaRPr lang="en-US" sz="1600" dirty="0" smtClean="0"/>
          </a:p>
          <a:p>
            <a:pPr>
              <a:buFont typeface="Arial" panose="020B0604020202020204" pitchFamily="34" charset="0"/>
              <a:buChar char="•"/>
            </a:pPr>
            <a:r>
              <a:rPr lang="en-US" sz="1800" b="1" dirty="0" smtClean="0"/>
              <a:t>CNN Visualizer</a:t>
            </a:r>
            <a:r>
              <a:rPr lang="en-US" sz="1800" dirty="0" smtClean="0"/>
              <a:t>: visualization </a:t>
            </a:r>
            <a:r>
              <a:rPr lang="en-US" sz="1800" dirty="0"/>
              <a:t>techniques </a:t>
            </a:r>
            <a:r>
              <a:rPr lang="en-US" sz="1800" dirty="0" smtClean="0"/>
              <a:t>to see </a:t>
            </a:r>
            <a:r>
              <a:rPr lang="en-US" sz="1800" dirty="0"/>
              <a:t>the </a:t>
            </a:r>
            <a:r>
              <a:rPr lang="en-US" sz="1800" dirty="0" smtClean="0"/>
              <a:t>captured </a:t>
            </a:r>
            <a:r>
              <a:rPr lang="en-US" sz="1800" dirty="0"/>
              <a:t>patterns in </a:t>
            </a:r>
            <a:r>
              <a:rPr lang="en-US" sz="1800" b="1" dirty="0">
                <a:solidFill>
                  <a:srgbClr val="0070C0"/>
                </a:solidFill>
              </a:rPr>
              <a:t>different </a:t>
            </a:r>
            <a:r>
              <a:rPr lang="en-US" sz="1800" b="1" dirty="0" smtClean="0">
                <a:solidFill>
                  <a:srgbClr val="0070C0"/>
                </a:solidFill>
              </a:rPr>
              <a:t>layers of the CNN model</a:t>
            </a:r>
            <a:r>
              <a:rPr lang="en-US" sz="1800" dirty="0" smtClean="0"/>
              <a:t> </a:t>
            </a:r>
            <a:r>
              <a:rPr lang="en-US" sz="1800" dirty="0"/>
              <a:t>and hence, </a:t>
            </a:r>
            <a:r>
              <a:rPr lang="en-US" sz="1800" dirty="0" smtClean="0"/>
              <a:t>help to understand </a:t>
            </a:r>
            <a:r>
              <a:rPr lang="en-US" sz="1800" dirty="0"/>
              <a:t>the models.</a:t>
            </a:r>
          </a:p>
          <a:p>
            <a:pPr marL="0" lvl="0" indent="0"/>
            <a:endParaRPr lang="en-US" sz="1800" dirty="0"/>
          </a:p>
        </p:txBody>
      </p:sp>
    </p:spTree>
    <p:extLst>
      <p:ext uri="{BB962C8B-B14F-4D97-AF65-F5344CB8AC3E}">
        <p14:creationId xmlns:p14="http://schemas.microsoft.com/office/powerpoint/2010/main" val="5045839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Challenges in Supervised </a:t>
            </a:r>
            <a:r>
              <a:rPr lang="en-US" sz="1800" b="1" dirty="0"/>
              <a:t>Learning on price movement: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smtClean="0">
                <a:solidFill>
                  <a:srgbClr val="0070C0"/>
                </a:solidFill>
              </a:rPr>
              <a:t>No </a:t>
            </a:r>
            <a:r>
              <a:rPr lang="en-US" sz="1600" b="1" dirty="0">
                <a:solidFill>
                  <a:srgbClr val="0070C0"/>
                </a:solidFill>
              </a:rPr>
              <a:t>liquidity </a:t>
            </a:r>
            <a:r>
              <a:rPr lang="en-US" sz="1600" dirty="0"/>
              <a:t>in the best order book levels, network latencies, and fees, none of which the supervised model could take into account.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It </a:t>
            </a:r>
            <a:r>
              <a:rPr lang="en-US" sz="1600" b="1" dirty="0">
                <a:solidFill>
                  <a:srgbClr val="0070C0"/>
                </a:solidFill>
              </a:rPr>
              <a:t>does not imply a </a:t>
            </a:r>
            <a:r>
              <a:rPr lang="en-US" sz="1600" b="1" dirty="0" smtClean="0">
                <a:solidFill>
                  <a:srgbClr val="0070C0"/>
                </a:solidFill>
              </a:rPr>
              <a:t>policy</a:t>
            </a:r>
            <a:r>
              <a:rPr lang="en-US" sz="1600" dirty="0" smtClean="0"/>
              <a:t>: what </a:t>
            </a:r>
            <a:r>
              <a:rPr lang="en-US" sz="1600" dirty="0"/>
              <a:t>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r>
              <a:rPr lang="en-US" sz="1600" dirty="0" smtClean="0"/>
              <a:t>?</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on</a:t>
            </a:r>
          </a:p>
          <a:p>
            <a:pPr lvl="0">
              <a:buFont typeface="Arial" panose="020B0604020202020204" pitchFamily="34" charset="0"/>
              <a:buChar char="•"/>
            </a:pPr>
            <a:endParaRPr lang="en-US" sz="1600" dirty="0"/>
          </a:p>
        </p:txBody>
      </p:sp>
    </p:spTree>
    <p:extLst>
      <p:ext uri="{BB962C8B-B14F-4D97-AF65-F5344CB8AC3E}">
        <p14:creationId xmlns:p14="http://schemas.microsoft.com/office/powerpoint/2010/main" val="41662919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Reinforcement </a:t>
            </a:r>
            <a:r>
              <a:rPr lang="en-US" sz="1800" b="1" dirty="0"/>
              <a:t>Learning</a:t>
            </a:r>
          </a:p>
          <a:p>
            <a:pPr marL="0" indent="0"/>
            <a:r>
              <a:rPr lang="en-US" sz="1600" dirty="0">
                <a:hlinkClick r:id="rId2"/>
              </a:rPr>
              <a:t>http://www.wildml.com/2018/02/introduction-to-learning-to-trade-with-reinforcement-learning/</a:t>
            </a:r>
            <a:endParaRPr lang="en-US" sz="1600" dirty="0"/>
          </a:p>
          <a:p>
            <a:pPr marL="0" lvl="0" indent="0"/>
            <a:r>
              <a:rPr lang="en-US" sz="1600" dirty="0">
                <a:hlinkClick r:id="rId3"/>
              </a:rPr>
              <a:t>https://</a:t>
            </a:r>
            <a:r>
              <a:rPr lang="en-US" sz="1600" dirty="0" smtClean="0">
                <a:hlinkClick r:id="rId3"/>
              </a:rPr>
              <a:t>github.com/ucaiado/QLearning_Trading</a:t>
            </a:r>
            <a:endParaRPr lang="en-US" sz="1600" dirty="0" smtClean="0"/>
          </a:p>
          <a:p>
            <a:pPr marL="0" lvl="0" indent="0"/>
            <a:endParaRPr lang="en-US" sz="1600" dirty="0" smtClean="0"/>
          </a:p>
          <a:p>
            <a:pPr marL="285750" lvl="0" indent="-285750">
              <a:buFont typeface="Arial" panose="020B0604020202020204" pitchFamily="34" charset="0"/>
              <a:buChar char="•"/>
            </a:pPr>
            <a:r>
              <a:rPr lang="en-US" sz="1600" dirty="0" smtClean="0"/>
              <a:t>Instead </a:t>
            </a:r>
            <a:r>
              <a:rPr lang="en-US" sz="1600" dirty="0"/>
              <a:t>of needing to hand-code a rule-based policy, Reinforcement Learning </a:t>
            </a:r>
            <a:r>
              <a:rPr lang="en-US" sz="1600" b="1" dirty="0">
                <a:solidFill>
                  <a:srgbClr val="0070C0"/>
                </a:solidFill>
              </a:rPr>
              <a:t>directly learns a policy</a:t>
            </a:r>
            <a:r>
              <a:rPr lang="en-US" sz="1600" dirty="0"/>
              <a: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Trained </a:t>
            </a:r>
            <a:r>
              <a:rPr lang="en-US" sz="1600" dirty="0"/>
              <a:t>directly in </a:t>
            </a:r>
            <a:r>
              <a:rPr lang="en-US" sz="1600" b="1" dirty="0">
                <a:solidFill>
                  <a:srgbClr val="0070C0"/>
                </a:solidFill>
              </a:rPr>
              <a:t>Simulation Environments</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Ability </a:t>
            </a:r>
            <a:r>
              <a:rPr lang="en-US" sz="1600" dirty="0"/>
              <a:t>to </a:t>
            </a:r>
            <a:r>
              <a:rPr lang="en-US" sz="1600" b="1" dirty="0">
                <a:solidFill>
                  <a:srgbClr val="0070C0"/>
                </a:solidFill>
              </a:rPr>
              <a:t>model other </a:t>
            </a:r>
            <a:r>
              <a:rPr lang="en-US" sz="1600" b="1" dirty="0" smtClean="0">
                <a:solidFill>
                  <a:srgbClr val="0070C0"/>
                </a:solidFill>
              </a:rPr>
              <a:t>agents</a:t>
            </a:r>
          </a:p>
          <a:p>
            <a:pPr marL="285750" lvl="0" indent="-285750">
              <a:buFont typeface="Arial" panose="020B0604020202020204" pitchFamily="34" charset="0"/>
              <a:buChar char="•"/>
            </a:pPr>
            <a:endParaRPr lang="en-US" sz="1600" dirty="0"/>
          </a:p>
          <a:p>
            <a:pPr marL="0" lvl="0" indent="0"/>
            <a:endParaRPr lang="en-US" sz="1600" dirty="0" smtClean="0"/>
          </a:p>
          <a:p>
            <a:pPr marL="0" lvl="0" indent="0"/>
            <a:endParaRPr lang="en-US" sz="1600" dirty="0"/>
          </a:p>
        </p:txBody>
      </p:sp>
    </p:spTree>
    <p:extLst>
      <p:ext uri="{BB962C8B-B14F-4D97-AF65-F5344CB8AC3E}">
        <p14:creationId xmlns:p14="http://schemas.microsoft.com/office/powerpoint/2010/main" val="361320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049790138"/>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24136"/>
                <a:gridCol w="3456384"/>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59" y="2852936"/>
            <a:ext cx="382814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733256"/>
            <a:ext cx="44386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811" y="5949280"/>
            <a:ext cx="17621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1548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a:t>
            </a:r>
            <a:r>
              <a:rPr lang="en-US" dirty="0" smtClean="0"/>
              <a:t>Strategies – Reinforcement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hlinkClick r:id="rId2"/>
              </a:rPr>
              <a:t>Deep </a:t>
            </a:r>
            <a:r>
              <a:rPr lang="en-US" sz="1600" b="1" dirty="0">
                <a:hlinkClick r:id="rId2"/>
              </a:rPr>
              <a:t>Q </a:t>
            </a:r>
            <a:r>
              <a:rPr lang="en-US" sz="1600" b="1" dirty="0" smtClean="0">
                <a:hlinkClick r:id="rId2"/>
              </a:rPr>
              <a:t>trading</a:t>
            </a:r>
            <a:r>
              <a:rPr lang="en-US" sz="1600" dirty="0" smtClean="0"/>
              <a:t>:</a:t>
            </a:r>
          </a:p>
          <a:p>
            <a:pPr lvl="1"/>
            <a:r>
              <a:rPr lang="en-US" sz="1600" b="1" dirty="0">
                <a:solidFill>
                  <a:srgbClr val="0070C0"/>
                </a:solidFill>
              </a:rPr>
              <a:t>reinforcement learning (RL</a:t>
            </a:r>
            <a:r>
              <a:rPr lang="en-US" sz="1600" b="1" dirty="0" smtClean="0">
                <a:solidFill>
                  <a:srgbClr val="0070C0"/>
                </a:solidFill>
              </a:rPr>
              <a:t>) and </a:t>
            </a:r>
            <a:r>
              <a:rPr lang="en-US" sz="1600" b="1" dirty="0">
                <a:solidFill>
                  <a:srgbClr val="0070C0"/>
                </a:solidFill>
              </a:rPr>
              <a:t>Q-learning</a:t>
            </a:r>
            <a:r>
              <a:rPr lang="en-US" sz="1600" dirty="0"/>
              <a:t>, can learn </a:t>
            </a:r>
            <a:r>
              <a:rPr lang="en-US" sz="1600" dirty="0" smtClean="0"/>
              <a:t>decision rules </a:t>
            </a:r>
            <a:r>
              <a:rPr lang="en-US" sz="1600" dirty="0"/>
              <a:t>directly with reasonable </a:t>
            </a:r>
            <a:r>
              <a:rPr lang="en-US" sz="1600" dirty="0" smtClean="0"/>
              <a:t>rewards/punishments</a:t>
            </a:r>
            <a:endParaRPr lang="en-US" sz="1600" dirty="0"/>
          </a:p>
          <a:p>
            <a:pPr lvl="1"/>
            <a:endParaRPr lang="en-US" sz="1600" dirty="0" smtClean="0"/>
          </a:p>
          <a:p>
            <a:pPr lvl="1"/>
            <a:r>
              <a:rPr lang="en-US" sz="1600" dirty="0" smtClean="0"/>
              <a:t>has </a:t>
            </a:r>
            <a:r>
              <a:rPr lang="en-US" sz="1600" dirty="0"/>
              <a:t>been successfully applied to some challenging tasks like </a:t>
            </a:r>
            <a:r>
              <a:rPr lang="en-US" sz="1600" dirty="0" smtClean="0"/>
              <a:t>game playing </a:t>
            </a:r>
            <a:r>
              <a:rPr lang="en-US" sz="1600" dirty="0"/>
              <a:t>and robot motion. </a:t>
            </a:r>
            <a:endParaRPr lang="en-US" sz="1600" dirty="0" smtClean="0"/>
          </a:p>
          <a:p>
            <a:pPr lvl="1"/>
            <a:endParaRPr lang="en-US" sz="1600" dirty="0" smtClean="0"/>
          </a:p>
          <a:p>
            <a:pPr lvl="1"/>
            <a:r>
              <a:rPr lang="en-US" sz="1600" dirty="0" smtClean="0"/>
              <a:t>automatically determine </a:t>
            </a:r>
            <a:r>
              <a:rPr lang="en-US" sz="1600" b="1" dirty="0" smtClean="0">
                <a:solidFill>
                  <a:srgbClr val="0070C0"/>
                </a:solidFill>
              </a:rPr>
              <a:t>what </a:t>
            </a:r>
            <a:r>
              <a:rPr lang="en-US" sz="1600" b="1" dirty="0">
                <a:solidFill>
                  <a:srgbClr val="0070C0"/>
                </a:solidFill>
              </a:rPr>
              <a:t>position to hold at each trading time</a:t>
            </a:r>
            <a:r>
              <a:rPr lang="en-US" sz="1600" dirty="0"/>
              <a:t>. </a:t>
            </a:r>
            <a:endParaRPr lang="en-US" sz="1600" dirty="0" smtClean="0"/>
          </a:p>
          <a:p>
            <a:pPr lvl="1"/>
            <a:endParaRPr lang="en-US" sz="1600" dirty="0" smtClean="0"/>
          </a:p>
          <a:p>
            <a:pPr marL="457200" lvl="1" indent="0">
              <a:buNone/>
            </a:pPr>
            <a:endParaRPr lang="en-US" sz="1600" dirty="0" smtClean="0"/>
          </a:p>
          <a:p>
            <a:pPr>
              <a:buFont typeface="Arial" panose="020B0604020202020204" pitchFamily="34" charset="0"/>
              <a:buChar char="•"/>
            </a:pPr>
            <a:r>
              <a:rPr lang="en-US" sz="1600" b="1" dirty="0"/>
              <a:t>Deep Stock Representation Learning</a:t>
            </a:r>
            <a:r>
              <a:rPr lang="en-US" sz="1600" dirty="0"/>
              <a:t>: </a:t>
            </a:r>
            <a:r>
              <a:rPr lang="en-US" sz="1600" dirty="0">
                <a:hlinkClick r:id="rId3"/>
              </a:rPr>
              <a:t>From Candlestick Charts to Investment </a:t>
            </a:r>
            <a:r>
              <a:rPr lang="en-US" sz="1600" dirty="0" smtClean="0">
                <a:hlinkClick r:id="rId3"/>
              </a:rPr>
              <a:t>Decisions</a:t>
            </a:r>
            <a:endParaRPr lang="en-US" sz="1600" dirty="0"/>
          </a:p>
        </p:txBody>
      </p:sp>
    </p:spTree>
    <p:extLst>
      <p:ext uri="{BB962C8B-B14F-4D97-AF65-F5344CB8AC3E}">
        <p14:creationId xmlns:p14="http://schemas.microsoft.com/office/powerpoint/2010/main" val="15700630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68921" y="1674862"/>
            <a:ext cx="5369979" cy="297867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360" t="4167" r="17410"/>
          <a:stretch/>
        </p:blipFill>
        <p:spPr>
          <a:xfrm>
            <a:off x="5148064" y="2780928"/>
            <a:ext cx="3762375" cy="3312368"/>
          </a:xfrm>
          <a:prstGeom prst="rect">
            <a:avLst/>
          </a:prstGeom>
        </p:spPr>
      </p:pic>
    </p:spTree>
    <p:extLst>
      <p:ext uri="{BB962C8B-B14F-4D97-AF65-F5344CB8AC3E}">
        <p14:creationId xmlns:p14="http://schemas.microsoft.com/office/powerpoint/2010/main" val="40403715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Historical </a:t>
            </a:r>
            <a:r>
              <a:rPr lang="en-US" sz="1800" b="1" dirty="0"/>
              <a:t>market data </a:t>
            </a:r>
            <a:r>
              <a:rPr lang="en-US" sz="1800" b="1" dirty="0" smtClean="0"/>
              <a:t>cost</a:t>
            </a:r>
            <a:r>
              <a:rPr lang="en-US" sz="1800" dirty="0" smtClean="0"/>
              <a:t>: used for model training and back testing. It is expensive to buy historical data (especially </a:t>
            </a:r>
            <a:r>
              <a:rPr lang="en-US" sz="1800" b="1" dirty="0" smtClean="0">
                <a:solidFill>
                  <a:srgbClr val="0070C0"/>
                </a:solidFill>
              </a:rPr>
              <a:t>tick data</a:t>
            </a:r>
            <a:r>
              <a:rPr lang="en-US" sz="1800" dirty="0" smtClean="0"/>
              <a:t>). But Deep learning is a </a:t>
            </a:r>
            <a:r>
              <a:rPr lang="en-US" sz="1800" b="1" dirty="0">
                <a:solidFill>
                  <a:srgbClr val="00B050"/>
                </a:solidFill>
              </a:rPr>
              <a:t>data hungry </a:t>
            </a:r>
            <a:r>
              <a:rPr lang="en-US" sz="1800" dirty="0" smtClean="0"/>
              <a:t>model and need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Infrastructure </a:t>
            </a:r>
            <a:r>
              <a:rPr lang="en-US" sz="1800" b="1" dirty="0"/>
              <a:t>cost</a:t>
            </a:r>
            <a:r>
              <a:rPr lang="en-US" sz="1800" dirty="0"/>
              <a:t>: </a:t>
            </a:r>
            <a:r>
              <a:rPr lang="en-US" sz="1800" b="1" dirty="0">
                <a:solidFill>
                  <a:srgbClr val="0070C0"/>
                </a:solidFill>
              </a:rPr>
              <a:t>low latency</a:t>
            </a:r>
            <a:r>
              <a:rPr lang="en-US" sz="1800" dirty="0"/>
              <a:t> trading requires fast (and hence expensive) market data </a:t>
            </a:r>
            <a:r>
              <a:rPr lang="en-US" sz="1800" dirty="0" smtClean="0"/>
              <a:t>(e.g. </a:t>
            </a:r>
            <a:r>
              <a:rPr lang="en-US" sz="1800" dirty="0" err="1" smtClean="0"/>
              <a:t>colo</a:t>
            </a:r>
            <a:r>
              <a:rPr lang="en-US" sz="1800" dirty="0" smtClean="0"/>
              <a:t> exchange market data feed caused ~HK 80K per month) and </a:t>
            </a:r>
            <a:r>
              <a:rPr lang="en-US" sz="1800" dirty="0"/>
              <a:t>trading infrastructure</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Transaction costs</a:t>
            </a:r>
            <a:r>
              <a:rPr lang="en-US" sz="1800" dirty="0" smtClean="0"/>
              <a:t>: quant trading has </a:t>
            </a:r>
            <a:r>
              <a:rPr lang="en-US" sz="1800" b="1" dirty="0" smtClean="0">
                <a:solidFill>
                  <a:srgbClr val="0070C0"/>
                </a:solidFill>
              </a:rPr>
              <a:t>high number of transactions </a:t>
            </a:r>
            <a:r>
              <a:rPr lang="en-US" sz="1800" dirty="0" smtClean="0"/>
              <a:t>that amount to large commission fees that eats up the profile</a:t>
            </a: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4786441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Transaction cost is a big part in Quant trading because of the </a:t>
            </a:r>
            <a:r>
              <a:rPr lang="en-US" sz="1800" b="1" dirty="0" smtClean="0">
                <a:solidFill>
                  <a:srgbClr val="0070C0"/>
                </a:solidFill>
              </a:rPr>
              <a:t>frequency of buying and selling </a:t>
            </a:r>
            <a:r>
              <a:rPr lang="en-US" sz="1800" dirty="0"/>
              <a:t>instruments</a:t>
            </a:r>
            <a:r>
              <a:rPr lang="en-US" sz="1800" b="1" dirty="0" smtClean="0">
                <a:solidFill>
                  <a:srgbClr val="0070C0"/>
                </a:solidFill>
              </a:rPr>
              <a:t> </a:t>
            </a:r>
            <a:r>
              <a:rPr lang="en-US" sz="1800" dirty="0" smtClean="0"/>
              <a:t>that needs to pay the fees</a:t>
            </a:r>
          </a:p>
          <a:p>
            <a:endParaRPr lang="en-US" sz="1800" dirty="0" smtClean="0"/>
          </a:p>
          <a:p>
            <a:pPr lvl="1">
              <a:buFont typeface="Arial" panose="020B0604020202020204" pitchFamily="34" charset="0"/>
              <a:buChar char="•"/>
            </a:pPr>
            <a:r>
              <a:rPr lang="en-US" sz="1600" dirty="0" smtClean="0">
                <a:hlinkClick r:id="rId2"/>
              </a:rPr>
              <a:t>HK Stock Transaction Costs</a:t>
            </a:r>
            <a:r>
              <a:rPr lang="en-US" sz="1600" dirty="0" smtClean="0"/>
              <a:t>:</a:t>
            </a:r>
          </a:p>
          <a:p>
            <a:pPr marL="1200150" lvl="2" indent="-342900">
              <a:buFont typeface="+mj-lt"/>
              <a:buAutoNum type="arabicPeriod"/>
            </a:pPr>
            <a:r>
              <a:rPr lang="en-US" sz="1400" dirty="0" smtClean="0"/>
              <a:t>Brokerage Fee: 0.25% of transaction amount or minimum HK$100 (depends on brokers and some claim to be free) </a:t>
            </a:r>
          </a:p>
          <a:p>
            <a:pPr marL="1200150" lvl="2" indent="-342900">
              <a:buFont typeface="+mj-lt"/>
              <a:buAutoNum type="arabicPeriod"/>
            </a:pPr>
            <a:r>
              <a:rPr lang="en-US" sz="1400" dirty="0" smtClean="0"/>
              <a:t>Transaction </a:t>
            </a:r>
            <a:r>
              <a:rPr lang="en-US" sz="1400" dirty="0"/>
              <a:t>Levy: 0.0027% of transaction amount </a:t>
            </a:r>
            <a:endParaRPr lang="en-US" sz="1400" dirty="0" smtClean="0"/>
          </a:p>
          <a:p>
            <a:pPr marL="1200150" lvl="2" indent="-342900">
              <a:buFont typeface="+mj-lt"/>
              <a:buAutoNum type="arabicPeriod"/>
            </a:pPr>
            <a:r>
              <a:rPr lang="en-US" sz="1400" dirty="0" smtClean="0"/>
              <a:t>Trading </a:t>
            </a:r>
            <a:r>
              <a:rPr lang="en-US" sz="1400" dirty="0"/>
              <a:t>Fee: 0.005% of the transaction amount </a:t>
            </a:r>
            <a:endParaRPr lang="en-US" sz="1400" dirty="0" smtClean="0"/>
          </a:p>
          <a:p>
            <a:pPr marL="1200150" lvl="2" indent="-342900">
              <a:buFont typeface="+mj-lt"/>
              <a:buAutoNum type="arabicPeriod"/>
            </a:pPr>
            <a:r>
              <a:rPr lang="en-US" sz="1400" dirty="0" smtClean="0"/>
              <a:t>Stamp </a:t>
            </a:r>
            <a:r>
              <a:rPr lang="en-US" sz="1400" dirty="0"/>
              <a:t>duty (collected for HKSAR Government): 0.1% of transaction </a:t>
            </a:r>
          </a:p>
          <a:p>
            <a:pPr marL="0" indent="0"/>
            <a:endParaRPr lang="en-US" sz="1800" dirty="0" smtClean="0"/>
          </a:p>
          <a:p>
            <a:pPr>
              <a:buFont typeface="Arial" panose="020B0604020202020204" pitchFamily="34" charset="0"/>
              <a:buChar char="•"/>
            </a:pPr>
            <a:r>
              <a:rPr lang="en-US" sz="1800" dirty="0" smtClean="0"/>
              <a:t>HK Index Future </a:t>
            </a:r>
            <a:r>
              <a:rPr lang="en-US" sz="1800" b="1" dirty="0" smtClean="0">
                <a:solidFill>
                  <a:srgbClr val="0070C0"/>
                </a:solidFill>
              </a:rPr>
              <a:t>HK$15 per contract </a:t>
            </a:r>
            <a:r>
              <a:rPr lang="en-US" sz="1800" dirty="0" smtClean="0"/>
              <a:t>offered by IB </a:t>
            </a:r>
          </a:p>
          <a:p>
            <a:pPr>
              <a:buFont typeface="Arial" panose="020B0604020202020204" pitchFamily="34" charset="0"/>
              <a:buChar char="•"/>
            </a:pPr>
            <a:endParaRPr lang="en-US" sz="1800" dirty="0"/>
          </a:p>
          <a:p>
            <a:pPr marL="0" indent="0"/>
            <a:r>
              <a:rPr lang="en-US" sz="1600" dirty="0"/>
              <a:t>(Note: To realize the profile (or loss), it involves </a:t>
            </a:r>
            <a:r>
              <a:rPr lang="en-US" sz="1600" dirty="0" smtClean="0"/>
              <a:t>buy/sell </a:t>
            </a:r>
            <a:r>
              <a:rPr lang="en-US" sz="1600" dirty="0"/>
              <a:t>and hence needs to </a:t>
            </a:r>
            <a:r>
              <a:rPr lang="en-US" sz="1600" b="1" dirty="0">
                <a:solidFill>
                  <a:srgbClr val="0070C0"/>
                </a:solidFill>
              </a:rPr>
              <a:t>counts the above charges twice</a:t>
            </a:r>
            <a:r>
              <a:rPr lang="en-US" sz="1600" dirty="0"/>
              <a:t>)</a:t>
            </a:r>
          </a:p>
        </p:txBody>
      </p:sp>
    </p:spTree>
    <p:extLst>
      <p:ext uri="{BB962C8B-B14F-4D97-AF65-F5344CB8AC3E}">
        <p14:creationId xmlns:p14="http://schemas.microsoft.com/office/powerpoint/2010/main" val="7419074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Face Recognition </a:t>
            </a:r>
            <a:r>
              <a:rPr lang="en-US" sz="1800" dirty="0" smtClean="0"/>
              <a:t>vs </a:t>
            </a:r>
            <a:r>
              <a:rPr lang="en-US" sz="1800" dirty="0" smtClean="0">
                <a:hlinkClick r:id="rId2"/>
              </a:rPr>
              <a:t>World </a:t>
            </a:r>
            <a:r>
              <a:rPr lang="en-US" sz="1800" dirty="0">
                <a:hlinkClick r:id="rId2"/>
              </a:rPr>
              <a:t>Cup Prediction </a:t>
            </a:r>
            <a:r>
              <a:rPr lang="en-US" sz="1800" dirty="0" smtClean="0"/>
              <a:t>vs </a:t>
            </a:r>
            <a:r>
              <a:rPr lang="en-US" sz="1800" dirty="0"/>
              <a:t>Weather </a:t>
            </a:r>
            <a:r>
              <a:rPr lang="en-US" sz="1800" dirty="0" smtClean="0"/>
              <a:t>Forecast</a:t>
            </a:r>
          </a:p>
          <a:p>
            <a:pPr marL="0" indent="0"/>
            <a:r>
              <a:rPr lang="en-US" sz="1800" dirty="0" smtClean="0"/>
              <a:t>Compare Weather forecast to Stock Price forecast as both are </a:t>
            </a:r>
            <a:r>
              <a:rPr lang="en-US" sz="1800" b="1" dirty="0" smtClean="0">
                <a:solidFill>
                  <a:srgbClr val="0070C0"/>
                </a:solidFill>
              </a:rPr>
              <a:t>time-series</a:t>
            </a:r>
            <a:r>
              <a:rPr lang="en-US" sz="1800" dirty="0" smtClean="0"/>
              <a:t> based</a:t>
            </a: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36822382"/>
              </p:ext>
            </p:extLst>
          </p:nvPr>
        </p:nvGraphicFramePr>
        <p:xfrm>
          <a:off x="467544" y="2564904"/>
          <a:ext cx="8208912" cy="3726688"/>
        </p:xfrm>
        <a:graphic>
          <a:graphicData uri="http://schemas.openxmlformats.org/drawingml/2006/table">
            <a:tbl>
              <a:tblPr firstRow="1" bandRow="1">
                <a:tableStyleId>{21E4AEA4-8DFA-4A89-87EB-49C32662AFE0}</a:tableStyleId>
              </a:tblPr>
              <a:tblGrid>
                <a:gridCol w="2304256"/>
                <a:gridCol w="2880320"/>
                <a:gridCol w="3024336"/>
              </a:tblGrid>
              <a:tr h="382599">
                <a:tc>
                  <a:txBody>
                    <a:bodyPr/>
                    <a:lstStyle/>
                    <a:p>
                      <a:endParaRPr lang="en-US" dirty="0"/>
                    </a:p>
                  </a:txBody>
                  <a:tcPr/>
                </a:tc>
                <a:tc>
                  <a:txBody>
                    <a:bodyPr/>
                    <a:lstStyle/>
                    <a:p>
                      <a:r>
                        <a:rPr lang="en-US" dirty="0" smtClean="0"/>
                        <a:t>Weather</a:t>
                      </a:r>
                      <a:endParaRPr lang="en-US" dirty="0"/>
                    </a:p>
                  </a:txBody>
                  <a:tcPr/>
                </a:tc>
                <a:tc>
                  <a:txBody>
                    <a:bodyPr/>
                    <a:lstStyle/>
                    <a:p>
                      <a:r>
                        <a:rPr lang="en-US" dirty="0" smtClean="0"/>
                        <a:t>Stock Price </a:t>
                      </a:r>
                      <a:endParaRPr lang="en-US" dirty="0"/>
                    </a:p>
                  </a:txBody>
                  <a:tcPr/>
                </a:tc>
              </a:tr>
              <a:tr h="697521">
                <a:tc>
                  <a:txBody>
                    <a:bodyPr/>
                    <a:lstStyle/>
                    <a:p>
                      <a:r>
                        <a:rPr lang="en-US" sz="1600" b="1" dirty="0" smtClean="0"/>
                        <a:t>Seasonality </a:t>
                      </a:r>
                    </a:p>
                  </a:txBody>
                  <a:tcPr/>
                </a:tc>
                <a:tc>
                  <a:txBody>
                    <a:bodyPr/>
                    <a:lstStyle/>
                    <a:p>
                      <a:r>
                        <a:rPr lang="en-US" sz="1400" dirty="0" smtClean="0"/>
                        <a:t>Yes,</a:t>
                      </a:r>
                      <a:r>
                        <a:rPr lang="en-US" sz="1400" baseline="0" dirty="0" smtClean="0"/>
                        <a:t> strong auto-correlation to due seasonal patterns</a:t>
                      </a:r>
                      <a:endParaRPr lang="en-US" sz="1400" dirty="0"/>
                    </a:p>
                  </a:txBody>
                  <a:tcPr/>
                </a:tc>
                <a:tc>
                  <a:txBody>
                    <a:bodyPr/>
                    <a:lstStyle/>
                    <a:p>
                      <a:r>
                        <a:rPr lang="en-US" sz="1400" dirty="0" smtClean="0"/>
                        <a:t>History repeat</a:t>
                      </a:r>
                      <a:r>
                        <a:rPr lang="en-US" sz="1400" baseline="0" dirty="0" smtClean="0"/>
                        <a:t> itself?</a:t>
                      </a:r>
                      <a:endParaRPr lang="en-US" sz="1400" dirty="0"/>
                    </a:p>
                  </a:txBody>
                  <a:tcPr/>
                </a:tc>
              </a:tr>
              <a:tr h="720080">
                <a:tc>
                  <a:txBody>
                    <a:bodyPr/>
                    <a:lstStyle/>
                    <a:p>
                      <a:r>
                        <a:rPr lang="en-US" sz="1600" b="1" dirty="0" smtClean="0"/>
                        <a:t>Causality</a:t>
                      </a:r>
                      <a:endParaRPr lang="en-US" sz="1600" b="1" dirty="0"/>
                    </a:p>
                  </a:txBody>
                  <a:tcPr/>
                </a:tc>
                <a:tc>
                  <a:txBody>
                    <a:bodyPr/>
                    <a:lstStyle/>
                    <a:p>
                      <a:r>
                        <a:rPr lang="en-US" sz="1400" dirty="0" smtClean="0"/>
                        <a:t>Temperature,</a:t>
                      </a:r>
                      <a:r>
                        <a:rPr lang="en-US" sz="1400" baseline="0" dirty="0" smtClean="0"/>
                        <a:t> air pressure</a:t>
                      </a:r>
                      <a:r>
                        <a:rPr lang="en-US" sz="1400" dirty="0" smtClean="0"/>
                        <a:t>, humidity etc.</a:t>
                      </a:r>
                      <a:r>
                        <a:rPr lang="en-US" sz="1400" baseline="0" dirty="0" smtClean="0"/>
                        <a:t> </a:t>
                      </a:r>
                      <a:endParaRPr lang="en-US" sz="1400" dirty="0"/>
                    </a:p>
                  </a:txBody>
                  <a:tcPr/>
                </a:tc>
                <a:tc>
                  <a:txBody>
                    <a:bodyPr/>
                    <a:lstStyle/>
                    <a:p>
                      <a:r>
                        <a:rPr lang="en-US" sz="1400" dirty="0" smtClean="0"/>
                        <a:t>Historical</a:t>
                      </a:r>
                      <a:r>
                        <a:rPr lang="en-US" sz="1400" baseline="0" dirty="0" smtClean="0"/>
                        <a:t> price, news, sentiment?</a:t>
                      </a:r>
                      <a:endParaRPr lang="en-US" sz="1400" dirty="0"/>
                    </a:p>
                  </a:txBody>
                  <a:tcPr/>
                </a:tc>
              </a:tr>
              <a:tr h="504056">
                <a:tc>
                  <a:txBody>
                    <a:bodyPr/>
                    <a:lstStyle/>
                    <a:p>
                      <a:r>
                        <a:rPr lang="en-US" sz="1600" b="1" kern="1200" dirty="0" smtClean="0">
                          <a:solidFill>
                            <a:schemeClr val="dk1"/>
                          </a:solidFill>
                          <a:latin typeface="+mn-lt"/>
                          <a:ea typeface="+mn-ea"/>
                          <a:cs typeface="+mn-cs"/>
                        </a:rPr>
                        <a:t>Visibility </a:t>
                      </a:r>
                      <a:endParaRPr lang="en-US" sz="1600" b="1" kern="1200" dirty="0">
                        <a:solidFill>
                          <a:schemeClr val="dk1"/>
                        </a:solidFill>
                        <a:latin typeface="+mn-lt"/>
                        <a:ea typeface="+mn-ea"/>
                        <a:cs typeface="+mn-cs"/>
                      </a:endParaRPr>
                    </a:p>
                  </a:txBody>
                  <a:tcPr/>
                </a:tc>
                <a:tc>
                  <a:txBody>
                    <a:bodyPr/>
                    <a:lstStyle/>
                    <a:p>
                      <a:pPr marL="0" algn="l" defTabSz="457200" rtl="0" eaLnBrk="1" latinLnBrk="0" hangingPunct="1"/>
                      <a:r>
                        <a:rPr lang="en-US" sz="1400" kern="1200" dirty="0" smtClean="0">
                          <a:solidFill>
                            <a:schemeClr val="dk1"/>
                          </a:solidFill>
                          <a:latin typeface="+mn-lt"/>
                          <a:ea typeface="+mn-ea"/>
                          <a:cs typeface="+mn-cs"/>
                        </a:rPr>
                        <a:t>Can measure</a:t>
                      </a:r>
                      <a:r>
                        <a:rPr lang="en-US" sz="1400" kern="1200" baseline="0" dirty="0" smtClean="0">
                          <a:solidFill>
                            <a:schemeClr val="dk1"/>
                          </a:solidFill>
                          <a:latin typeface="+mn-lt"/>
                          <a:ea typeface="+mn-ea"/>
                          <a:cs typeface="+mn-cs"/>
                        </a:rPr>
                        <a:t> the temperature, humidity etc.</a:t>
                      </a:r>
                    </a:p>
                    <a:p>
                      <a:pPr marL="0" algn="l" defTabSz="457200" rtl="0" eaLnBrk="1" latinLnBrk="0" hangingPunct="1"/>
                      <a:endParaRPr lang="en-US" sz="1400" kern="1200" dirty="0">
                        <a:solidFill>
                          <a:schemeClr val="dk1"/>
                        </a:solidFill>
                        <a:latin typeface="+mn-lt"/>
                        <a:ea typeface="+mn-ea"/>
                        <a:cs typeface="+mn-cs"/>
                      </a:endParaRPr>
                    </a:p>
                  </a:txBody>
                  <a:tcPr/>
                </a:tc>
                <a:tc>
                  <a:txBody>
                    <a:bodyPr/>
                    <a:lstStyle/>
                    <a:p>
                      <a:r>
                        <a:rPr lang="en-US" sz="1400" kern="1200" baseline="0" dirty="0" smtClean="0">
                          <a:solidFill>
                            <a:schemeClr val="dk1"/>
                          </a:solidFill>
                          <a:latin typeface="+mn-lt"/>
                          <a:ea typeface="+mn-ea"/>
                          <a:cs typeface="+mn-cs"/>
                        </a:rPr>
                        <a:t>Cannot measure investors decisions</a:t>
                      </a:r>
                      <a:endParaRPr lang="en-US" sz="1400" kern="1200" baseline="0" dirty="0">
                        <a:solidFill>
                          <a:schemeClr val="dk1"/>
                        </a:solidFill>
                        <a:latin typeface="+mn-lt"/>
                        <a:ea typeface="+mn-ea"/>
                        <a:cs typeface="+mn-cs"/>
                      </a:endParaRPr>
                    </a:p>
                  </a:txBody>
                  <a:tcPr/>
                </a:tc>
              </a:tr>
              <a:tr h="597484">
                <a:tc>
                  <a:txBody>
                    <a:bodyPr/>
                    <a:lstStyle/>
                    <a:p>
                      <a:r>
                        <a:rPr lang="en-US" sz="1600" b="1" dirty="0" smtClean="0"/>
                        <a:t>Signal to noise</a:t>
                      </a:r>
                      <a:endParaRPr lang="en-US" sz="1600" b="1"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r>
              <a:tr h="597484">
                <a:tc>
                  <a:txBody>
                    <a:bodyPr/>
                    <a:lstStyle/>
                    <a:p>
                      <a:r>
                        <a:rPr lang="en-US" sz="1600" b="1" dirty="0" smtClean="0"/>
                        <a:t>Regime Switching</a:t>
                      </a:r>
                      <a:endParaRPr lang="en-US" sz="1600" b="1" dirty="0"/>
                    </a:p>
                  </a:txBody>
                  <a:tcPr/>
                </a:tc>
                <a:tc>
                  <a:txBody>
                    <a:bodyPr/>
                    <a:lstStyle/>
                    <a:p>
                      <a:r>
                        <a:rPr lang="en-US" sz="1400" dirty="0" smtClean="0"/>
                        <a:t>Global Warming</a:t>
                      </a:r>
                      <a:endParaRPr lang="en-US" sz="1400" dirty="0"/>
                    </a:p>
                  </a:txBody>
                  <a:tcPr/>
                </a:tc>
                <a:tc>
                  <a:txBody>
                    <a:bodyPr/>
                    <a:lstStyle/>
                    <a:p>
                      <a:r>
                        <a:rPr lang="en-US" sz="1400" dirty="0" smtClean="0"/>
                        <a:t>Bull/Bear, Macroeconomics,</a:t>
                      </a:r>
                      <a:r>
                        <a:rPr lang="en-US" sz="1400" baseline="0" dirty="0" smtClean="0"/>
                        <a:t> technologies</a:t>
                      </a:r>
                      <a:endParaRPr lang="en-US" sz="1400" dirty="0"/>
                    </a:p>
                  </a:txBody>
                  <a:tcPr/>
                </a:tc>
              </a:tr>
            </a:tbl>
          </a:graphicData>
        </a:graphic>
      </p:graphicFrame>
    </p:spTree>
    <p:extLst>
      <p:ext uri="{BB962C8B-B14F-4D97-AF65-F5344CB8AC3E}">
        <p14:creationId xmlns:p14="http://schemas.microsoft.com/office/powerpoint/2010/main" val="33459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Data and Features</a:t>
            </a:r>
            <a:r>
              <a:rPr lang="en-US" sz="1800" dirty="0" smtClean="0"/>
              <a:t>: Too less data (not able to explain) may suffer </a:t>
            </a:r>
            <a:r>
              <a:rPr lang="en-US" sz="1800" b="1" dirty="0" smtClean="0">
                <a:solidFill>
                  <a:srgbClr val="0070C0"/>
                </a:solidFill>
              </a:rPr>
              <a:t>curse </a:t>
            </a:r>
            <a:r>
              <a:rPr lang="en-US" sz="1800" b="1" dirty="0">
                <a:solidFill>
                  <a:srgbClr val="0070C0"/>
                </a:solidFill>
              </a:rPr>
              <a:t>of dimensionality</a:t>
            </a:r>
            <a:r>
              <a:rPr lang="en-US" sz="1800" dirty="0"/>
              <a:t> </a:t>
            </a:r>
            <a:r>
              <a:rPr lang="en-US" sz="1800" dirty="0" smtClean="0"/>
              <a:t>(e.g. SVM kernel function) where </a:t>
            </a:r>
            <a:r>
              <a:rPr lang="en-US" sz="1800" dirty="0"/>
              <a:t>the prediction </a:t>
            </a:r>
            <a:r>
              <a:rPr lang="en-US" sz="1800" b="1" dirty="0">
                <a:solidFill>
                  <a:srgbClr val="0070C0"/>
                </a:solidFill>
              </a:rPr>
              <a:t>lack statistical significance</a:t>
            </a:r>
            <a:r>
              <a:rPr lang="en-US" sz="1800" dirty="0"/>
              <a:t>. </a:t>
            </a:r>
            <a:r>
              <a:rPr lang="en-US" sz="1800" dirty="0" smtClean="0"/>
              <a:t>Or too much data (noise?) and financial data is traditionally with very </a:t>
            </a:r>
            <a:r>
              <a:rPr lang="en-US" sz="1800" b="1" dirty="0" smtClean="0">
                <a:solidFill>
                  <a:srgbClr val="0070C0"/>
                </a:solidFill>
              </a:rPr>
              <a:t>low signal-to-noise</a:t>
            </a:r>
          </a:p>
          <a:p>
            <a:pPr>
              <a:buFont typeface="Arial" panose="020B0604020202020204" pitchFamily="34" charset="0"/>
              <a:buChar char="•"/>
            </a:pPr>
            <a:endParaRPr lang="en-US" sz="1800" b="1" dirty="0">
              <a:solidFill>
                <a:srgbClr val="00B050"/>
              </a:solidFill>
            </a:endParaRPr>
          </a:p>
          <a:p>
            <a:pPr>
              <a:buFont typeface="Arial" panose="020B0604020202020204" pitchFamily="34" charset="0"/>
              <a:buChar char="•"/>
            </a:pPr>
            <a:endParaRPr lang="en-US" sz="1800" b="1"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3284984"/>
            <a:ext cx="4261625"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069" y="3311894"/>
            <a:ext cx="4213363" cy="234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6165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Correlation </a:t>
            </a:r>
            <a:r>
              <a:rPr lang="en-US" sz="1800" b="1" dirty="0"/>
              <a:t>vs Causality</a:t>
            </a:r>
            <a:r>
              <a:rPr lang="en-US" sz="1800" dirty="0"/>
              <a:t>: </a:t>
            </a:r>
            <a:r>
              <a:rPr lang="en-US" sz="1800" b="1" dirty="0">
                <a:solidFill>
                  <a:srgbClr val="0070C0"/>
                </a:solidFill>
              </a:rPr>
              <a:t>correlation does not imply causation</a:t>
            </a:r>
            <a:r>
              <a:rPr lang="en-US" sz="1800" dirty="0"/>
              <a:t>. If two stocks move in a correlated fashion, it doesn’t necessarily mean stock A causes the Stock B to move. It could both be under another common factor. </a:t>
            </a:r>
            <a:endParaRPr lang="en-US" sz="1800" b="1" dirty="0" smtClean="0">
              <a:solidFill>
                <a:srgbClr val="00B050"/>
              </a:solidFill>
            </a:endParaRPr>
          </a:p>
          <a:p>
            <a:pPr>
              <a:buFont typeface="Arial" panose="020B0604020202020204" pitchFamily="34" charset="0"/>
              <a:buChar char="•"/>
            </a:pPr>
            <a:endParaRPr lang="en-US" sz="1800" b="1" dirty="0" smtClean="0"/>
          </a:p>
          <a:p>
            <a:pPr marL="0" indent="0"/>
            <a:endParaRPr lang="en-US" sz="1600" dirty="0"/>
          </a:p>
          <a:p>
            <a:pPr marL="0" indent="0"/>
            <a:r>
              <a:rPr lang="en-US" sz="1600" b="1" dirty="0" smtClean="0"/>
              <a:t>Example</a:t>
            </a:r>
            <a:r>
              <a:rPr lang="en-US" sz="1600" dirty="0" smtClean="0"/>
              <a:t>: HSBC and Bank of China is correlated (banking sector) </a:t>
            </a:r>
          </a:p>
          <a:p>
            <a:pPr marL="285750" indent="-285750">
              <a:buFont typeface="Arial" panose="020B0604020202020204" pitchFamily="34" charset="0"/>
              <a:buChar char="•"/>
            </a:pPr>
            <a:r>
              <a:rPr lang="en-US" sz="1600" dirty="0" smtClean="0"/>
              <a:t>Scenario 1: Interest Rate rise</a:t>
            </a:r>
          </a:p>
          <a:p>
            <a:pPr marL="285750" indent="-285750">
              <a:buFont typeface="Arial" panose="020B0604020202020204" pitchFamily="34" charset="0"/>
              <a:buChar char="•"/>
            </a:pPr>
            <a:r>
              <a:rPr lang="en-US" sz="1600" dirty="0"/>
              <a:t>Scenario </a:t>
            </a:r>
            <a:r>
              <a:rPr lang="en-US" sz="1600" dirty="0" smtClean="0"/>
              <a:t>2: Bank of China has a solid earning</a:t>
            </a:r>
          </a:p>
          <a:p>
            <a:pPr marL="285750" indent="-285750">
              <a:buFont typeface="Arial" panose="020B0604020202020204" pitchFamily="34" charset="0"/>
              <a:buChar char="•"/>
            </a:pPr>
            <a:endParaRPr lang="en-US" sz="1600" dirty="0"/>
          </a:p>
          <a:p>
            <a:pPr marL="0" indent="0"/>
            <a:endParaRPr lang="en-US" sz="1600" dirty="0" smtClean="0"/>
          </a:p>
          <a:p>
            <a:pPr marL="0" indent="0"/>
            <a:r>
              <a:rPr lang="en-US" sz="1600" b="1" dirty="0"/>
              <a:t>Stephen </a:t>
            </a:r>
            <a:r>
              <a:rPr lang="en-US" sz="1600" b="1" dirty="0" err="1"/>
              <a:t>Cucchiaro</a:t>
            </a:r>
            <a:r>
              <a:rPr lang="en-US" sz="1600" b="1" dirty="0"/>
              <a:t> (3edge): </a:t>
            </a:r>
            <a:r>
              <a:rPr lang="en-US" sz="1600" dirty="0"/>
              <a:t>“No scientist or engineer would ever use correlation analysis for analyzing a nonlinear complex system of interrelated variables,” he says, “because those </a:t>
            </a:r>
            <a:r>
              <a:rPr lang="en-US" sz="1600" b="1" dirty="0">
                <a:solidFill>
                  <a:srgbClr val="0070C0"/>
                </a:solidFill>
              </a:rPr>
              <a:t>correlations are often nothing more than statistical coincidences</a:t>
            </a:r>
            <a:r>
              <a:rPr lang="en-US" sz="1600" dirty="0"/>
              <a:t>, </a:t>
            </a:r>
            <a:r>
              <a:rPr lang="en-US" sz="1600" dirty="0">
                <a:solidFill>
                  <a:srgbClr val="0070C0"/>
                </a:solidFill>
              </a:rPr>
              <a:t>not true cause-and-effect relationships.</a:t>
            </a:r>
            <a:r>
              <a:rPr lang="en-US" sz="1600" dirty="0"/>
              <a:t>”</a:t>
            </a:r>
          </a:p>
          <a:p>
            <a:pPr marL="0" indent="0"/>
            <a:endParaRPr lang="en-US" sz="16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18333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Overfitting</a:t>
            </a:r>
            <a:r>
              <a:rPr lang="en-US" sz="1800" dirty="0" smtClean="0"/>
              <a:t>: </a:t>
            </a:r>
            <a:r>
              <a:rPr lang="en-US" sz="1800" b="1" dirty="0" smtClean="0">
                <a:solidFill>
                  <a:srgbClr val="0070C0"/>
                </a:solidFill>
              </a:rPr>
              <a:t>in-sample training </a:t>
            </a:r>
            <a:r>
              <a:rPr lang="en-US" sz="1800" dirty="0" smtClean="0"/>
              <a:t>gives high accuracy (false hope) but out-sample accuracy drops significantly.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
        <p:nvSpPr>
          <p:cNvPr id="4" name="TextBox 3"/>
          <p:cNvSpPr txBox="1"/>
          <p:nvPr/>
        </p:nvSpPr>
        <p:spPr>
          <a:xfrm>
            <a:off x="1115617" y="3129161"/>
            <a:ext cx="3600399" cy="1384995"/>
          </a:xfrm>
          <a:prstGeom prst="rect">
            <a:avLst/>
          </a:prstGeom>
          <a:noFill/>
        </p:spPr>
        <p:txBody>
          <a:bodyPr wrap="square" rtlCol="0">
            <a:spAutoFit/>
          </a:bodyPr>
          <a:lstStyle/>
          <a:p>
            <a:r>
              <a:rPr lang="en-US" sz="1400" b="1" dirty="0"/>
              <a:t>Marcos </a:t>
            </a:r>
            <a:r>
              <a:rPr lang="en-US" sz="1400" b="1" dirty="0" err="1"/>
              <a:t>López</a:t>
            </a:r>
            <a:r>
              <a:rPr lang="en-US" sz="1400" b="1" dirty="0"/>
              <a:t> de </a:t>
            </a:r>
            <a:r>
              <a:rPr lang="en-US" sz="1400" b="1" dirty="0" smtClean="0"/>
              <a:t>Prado: </a:t>
            </a:r>
            <a:r>
              <a:rPr lang="en-US" sz="1400" i="1" dirty="0" smtClean="0"/>
              <a:t>“</a:t>
            </a:r>
            <a:r>
              <a:rPr lang="en-US" sz="1400" i="1" dirty="0"/>
              <a:t>Machine learning algorithms will </a:t>
            </a:r>
            <a:r>
              <a:rPr lang="en-US" sz="1400" b="1" i="1" dirty="0">
                <a:solidFill>
                  <a:srgbClr val="0070C0"/>
                </a:solidFill>
              </a:rPr>
              <a:t>always identify a pattern</a:t>
            </a:r>
            <a:r>
              <a:rPr lang="en-US" sz="1400" i="1" dirty="0"/>
              <a:t>, even if there is </a:t>
            </a:r>
            <a:r>
              <a:rPr lang="en-US" sz="1400" i="1" dirty="0" smtClean="0"/>
              <a:t>none. The </a:t>
            </a:r>
            <a:r>
              <a:rPr lang="en-US" sz="1400" i="1" dirty="0"/>
              <a:t>algorithms can </a:t>
            </a:r>
            <a:r>
              <a:rPr lang="en-US" sz="1400" b="1" i="1" dirty="0">
                <a:solidFill>
                  <a:srgbClr val="0070C0"/>
                </a:solidFill>
              </a:rPr>
              <a:t>view flukes as patterns </a:t>
            </a:r>
            <a:r>
              <a:rPr lang="en-US" sz="1400" i="1" dirty="0"/>
              <a:t>and hence are likely to identify false strategies. </a:t>
            </a:r>
          </a:p>
        </p:txBody>
      </p:sp>
      <p:pic>
        <p:nvPicPr>
          <p:cNvPr id="6" name="Picture 2" descr="https://cdn-images-1.medium.com/max/1600/1*UKIHA2AHtB9WPG-KrfwS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33" y="2204862"/>
            <a:ext cx="3384376" cy="40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7456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Stochastic </a:t>
            </a:r>
            <a:r>
              <a:rPr lang="en-US" sz="1800" b="1" dirty="0"/>
              <a:t>(Randomness)</a:t>
            </a:r>
            <a:r>
              <a:rPr lang="en-US" sz="1800" dirty="0"/>
              <a:t>: </a:t>
            </a:r>
            <a:r>
              <a:rPr lang="en-US" sz="1800" b="1" dirty="0">
                <a:solidFill>
                  <a:srgbClr val="0070C0"/>
                </a:solidFill>
              </a:rPr>
              <a:t>confused supervised learning </a:t>
            </a:r>
            <a:r>
              <a:rPr lang="en-US" sz="1800" dirty="0"/>
              <a:t>model. Is trading really a random walk or we need more features (factors) to train the model</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Prediction timeframe</a:t>
            </a:r>
            <a:r>
              <a:rPr lang="en-US" sz="1800" dirty="0" smtClean="0"/>
              <a:t>: </a:t>
            </a:r>
            <a:r>
              <a:rPr lang="en-US" sz="1800" dirty="0"/>
              <a:t>longer </a:t>
            </a:r>
            <a:r>
              <a:rPr lang="en-US" sz="1800" dirty="0" smtClean="0"/>
              <a:t>term subjects </a:t>
            </a:r>
            <a:r>
              <a:rPr lang="en-US" sz="1800" dirty="0"/>
              <a:t>to (multiple) </a:t>
            </a:r>
            <a:r>
              <a:rPr lang="en-US" sz="1800" b="1" dirty="0">
                <a:solidFill>
                  <a:srgbClr val="0070C0"/>
                </a:solidFill>
              </a:rPr>
              <a:t>regime </a:t>
            </a:r>
            <a:r>
              <a:rPr lang="en-US" sz="1800" b="1" dirty="0" smtClean="0">
                <a:solidFill>
                  <a:srgbClr val="0070C0"/>
                </a:solidFill>
              </a:rPr>
              <a:t>switching. Shorter </a:t>
            </a:r>
            <a:r>
              <a:rPr lang="en-US" sz="1800" b="1" dirty="0">
                <a:solidFill>
                  <a:srgbClr val="0070C0"/>
                </a:solidFill>
              </a:rPr>
              <a:t>term </a:t>
            </a:r>
            <a:r>
              <a:rPr lang="en-US" sz="1800" b="1" dirty="0" smtClean="0">
                <a:solidFill>
                  <a:srgbClr val="0070C0"/>
                </a:solidFill>
              </a:rPr>
              <a:t>is more </a:t>
            </a:r>
            <a:r>
              <a:rPr lang="en-US" sz="1800" b="1" dirty="0">
                <a:solidFill>
                  <a:srgbClr val="0070C0"/>
                </a:solidFill>
              </a:rPr>
              <a:t>accurate</a:t>
            </a:r>
            <a:r>
              <a:rPr lang="en-US" sz="1800" dirty="0"/>
              <a:t>, but </a:t>
            </a:r>
            <a:r>
              <a:rPr lang="en-US" sz="1800" dirty="0" smtClean="0"/>
              <a:t>is less profitable due to the </a:t>
            </a:r>
            <a:r>
              <a:rPr lang="en-US" sz="1800" b="1" dirty="0" smtClean="0">
                <a:solidFill>
                  <a:srgbClr val="0070C0"/>
                </a:solidFill>
              </a:rPr>
              <a:t>transaction costs </a:t>
            </a:r>
            <a:r>
              <a:rPr lang="en-US" sz="1800" dirty="0" smtClean="0"/>
              <a:t>to realize the profile. However, it can be used as </a:t>
            </a:r>
            <a:r>
              <a:rPr lang="en-US" sz="1800" b="1" dirty="0">
                <a:solidFill>
                  <a:srgbClr val="0070C0"/>
                </a:solidFill>
              </a:rPr>
              <a:t>entry/exit signals </a:t>
            </a:r>
            <a:r>
              <a:rPr lang="en-US" sz="1800" dirty="0" smtClean="0"/>
              <a:t>for the alpha generating strategy. </a:t>
            </a: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Processing Time</a:t>
            </a:r>
            <a:r>
              <a:rPr lang="en-US" sz="1800" dirty="0"/>
              <a:t>: spend </a:t>
            </a:r>
            <a:r>
              <a:rPr lang="en-US" sz="1800" b="1" dirty="0">
                <a:solidFill>
                  <a:srgbClr val="0070C0"/>
                </a:solidFill>
              </a:rPr>
              <a:t>80% of (active) time to prepare the data </a:t>
            </a:r>
            <a:r>
              <a:rPr lang="en-US" sz="1800" dirty="0"/>
              <a:t>correctly </a:t>
            </a:r>
            <a:r>
              <a:rPr lang="en-US" sz="1800" dirty="0" smtClean="0"/>
              <a:t>and which is </a:t>
            </a:r>
            <a:r>
              <a:rPr lang="en-US" sz="1800" b="1" dirty="0" smtClean="0">
                <a:solidFill>
                  <a:srgbClr val="0070C0"/>
                </a:solidFill>
              </a:rPr>
              <a:t>not too much fun</a:t>
            </a:r>
            <a:r>
              <a:rPr lang="en-US" sz="1800" dirty="0" smtClean="0"/>
              <a:t> (training </a:t>
            </a:r>
            <a:r>
              <a:rPr lang="en-US" sz="1800" dirty="0"/>
              <a:t>models also needs time and but just let the computer run while going for lunch)</a:t>
            </a:r>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38168952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Time and cost for model training</a:t>
            </a:r>
            <a:r>
              <a:rPr lang="en-US" sz="1800" dirty="0" smtClean="0"/>
              <a:t>: machine learning (especially Deep Learning) is a </a:t>
            </a:r>
            <a:r>
              <a:rPr lang="en-US" sz="1800" b="1" dirty="0" smtClean="0">
                <a:solidFill>
                  <a:srgbClr val="0070C0"/>
                </a:solidFill>
              </a:rPr>
              <a:t>black bo</a:t>
            </a:r>
            <a:r>
              <a:rPr lang="en-US" sz="1800" dirty="0" smtClean="0"/>
              <a:t>x and sometimes </a:t>
            </a:r>
            <a:r>
              <a:rPr lang="en-US" sz="1800" b="1" dirty="0" smtClean="0">
                <a:solidFill>
                  <a:srgbClr val="0070C0"/>
                </a:solidFill>
              </a:rPr>
              <a:t>difficult to reason the training results </a:t>
            </a:r>
            <a:r>
              <a:rPr lang="en-US" sz="1800" dirty="0" smtClean="0"/>
              <a:t>and require trial and errors (e.g. </a:t>
            </a:r>
            <a:r>
              <a:rPr lang="en-US" sz="1800" b="1" dirty="0" smtClean="0">
                <a:solidFill>
                  <a:srgbClr val="0070C0"/>
                </a:solidFill>
              </a:rPr>
              <a:t>hyper-parameters tuning</a:t>
            </a:r>
            <a:r>
              <a:rPr lang="en-US" sz="1800" dirty="0" smtClean="0"/>
              <a:t>). The time to train and re-train a model with large data set is very time consuming and require extra expense to </a:t>
            </a:r>
            <a:r>
              <a:rPr lang="en-US" sz="1800" b="1" dirty="0" smtClean="0">
                <a:solidFill>
                  <a:srgbClr val="0070C0"/>
                </a:solidFill>
              </a:rPr>
              <a:t>rent</a:t>
            </a:r>
            <a:r>
              <a:rPr lang="en-US" sz="1800" dirty="0" smtClean="0">
                <a:solidFill>
                  <a:srgbClr val="0070C0"/>
                </a:solidFill>
              </a:rPr>
              <a:t> </a:t>
            </a:r>
            <a:r>
              <a:rPr lang="en-US" sz="1800" dirty="0" smtClean="0"/>
              <a:t>the powerful machine (with many GPUs) in the </a:t>
            </a:r>
            <a:r>
              <a:rPr lang="en-US" sz="1800" b="1" dirty="0">
                <a:solidFill>
                  <a:srgbClr val="0070C0"/>
                </a:solidFill>
              </a:rPr>
              <a:t>cloud</a:t>
            </a:r>
          </a:p>
          <a:p>
            <a:endParaRPr lang="en-US" sz="1800" dirty="0"/>
          </a:p>
          <a:p>
            <a:pPr>
              <a:buFont typeface="Arial" panose="020B0604020202020204" pitchFamily="34" charset="0"/>
              <a:buChar char="•"/>
            </a:pPr>
            <a:r>
              <a:rPr lang="en-US" sz="1800" b="1" dirty="0" smtClean="0"/>
              <a:t>Market Dynamics</a:t>
            </a:r>
            <a:r>
              <a:rPr lang="en-US" sz="1800" dirty="0" smtClean="0"/>
              <a:t>: </a:t>
            </a:r>
            <a:r>
              <a:rPr lang="en-US" sz="1800" b="1" dirty="0">
                <a:solidFill>
                  <a:srgbClr val="0070C0"/>
                </a:solidFill>
              </a:rPr>
              <a:t>your own action </a:t>
            </a:r>
            <a:r>
              <a:rPr lang="en-US" sz="1800" dirty="0" smtClean="0"/>
              <a:t>will cause certain market impact but it is not part of the historical data</a:t>
            </a:r>
            <a:endParaRPr lang="en-US" sz="1800" dirty="0"/>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Financial products</a:t>
            </a:r>
            <a:r>
              <a:rPr lang="en-US" sz="1800" dirty="0" smtClean="0"/>
              <a:t>: financial instruments (especially </a:t>
            </a:r>
            <a:r>
              <a:rPr lang="en-US" sz="1800" b="1" dirty="0" smtClean="0">
                <a:solidFill>
                  <a:srgbClr val="0070C0"/>
                </a:solidFill>
              </a:rPr>
              <a:t>derivative products</a:t>
            </a:r>
            <a:r>
              <a:rPr lang="en-US" sz="1800" dirty="0" smtClean="0"/>
              <a:t>) are linked or correlated in a complex fashion that adds volatility or uncertainties</a:t>
            </a:r>
            <a:endParaRPr lang="en-US" sz="1800" dirty="0"/>
          </a:p>
          <a:p>
            <a:pPr>
              <a:buFont typeface="Arial" panose="020B0604020202020204" pitchFamily="34" charset="0"/>
              <a:buChar char="•"/>
            </a:pPr>
            <a:endParaRPr lang="en-US" sz="1800" dirty="0" smtClean="0"/>
          </a:p>
          <a:p>
            <a:endParaRPr lang="en-US" sz="1800" dirty="0"/>
          </a:p>
        </p:txBody>
      </p:sp>
    </p:spTree>
    <p:extLst>
      <p:ext uri="{BB962C8B-B14F-4D97-AF65-F5344CB8AC3E}">
        <p14:creationId xmlns:p14="http://schemas.microsoft.com/office/powerpoint/2010/main" val="1719469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907273840"/>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96144"/>
                <a:gridCol w="3384376"/>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733256"/>
            <a:ext cx="43624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027" y="2842839"/>
            <a:ext cx="3863725" cy="2634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985470"/>
            <a:ext cx="1733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3955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8" name="AutoShape 4" descr="jpmorgan logo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438800" y="3554700"/>
            <a:ext cx="2021632" cy="2538596"/>
            <a:chOff x="6438800" y="3554700"/>
            <a:chExt cx="2021632" cy="2538596"/>
          </a:xfrm>
        </p:grpSpPr>
        <p:sp>
          <p:nvSpPr>
            <p:cNvPr id="13" name="TextBox 12"/>
            <p:cNvSpPr txBox="1"/>
            <p:nvPr/>
          </p:nvSpPr>
          <p:spPr>
            <a:xfrm>
              <a:off x="6446098" y="3554700"/>
              <a:ext cx="2014334" cy="369332"/>
            </a:xfrm>
            <a:prstGeom prst="rect">
              <a:avLst/>
            </a:prstGeom>
            <a:noFill/>
          </p:spPr>
          <p:txBody>
            <a:bodyPr wrap="none" rtlCol="0">
              <a:spAutoFit/>
            </a:bodyPr>
            <a:lstStyle/>
            <a:p>
              <a:r>
                <a:rPr lang="en-US" sz="1800" dirty="0"/>
                <a:t>JP Morgan LOXM</a:t>
              </a:r>
            </a:p>
          </p:txBody>
        </p:sp>
        <p:pic>
          <p:nvPicPr>
            <p:cNvPr id="3079" name="Picture 7" descr="simcit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0" y="4071664"/>
              <a:ext cx="2021632" cy="2021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355133" y="3563724"/>
            <a:ext cx="1801043" cy="2529572"/>
            <a:chOff x="4355133" y="3563724"/>
            <a:chExt cx="1801043" cy="2529572"/>
          </a:xfrm>
        </p:grpSpPr>
        <p:pic>
          <p:nvPicPr>
            <p:cNvPr id="3081" name="Picture 9" descr="atari breakout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12" t="5650" r="29954" b="6427"/>
            <a:stretch/>
          </p:blipFill>
          <p:spPr bwMode="auto">
            <a:xfrm>
              <a:off x="4355133" y="4077072"/>
              <a:ext cx="1801043"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44008" y="3563724"/>
              <a:ext cx="1261884" cy="369332"/>
            </a:xfrm>
            <a:prstGeom prst="rect">
              <a:avLst/>
            </a:prstGeom>
            <a:noFill/>
          </p:spPr>
          <p:txBody>
            <a:bodyPr wrap="none" rtlCol="0">
              <a:spAutoFit/>
            </a:bodyPr>
            <a:lstStyle/>
            <a:p>
              <a:r>
                <a:rPr lang="en-US" sz="1800" dirty="0" smtClean="0"/>
                <a:t>Our Model</a:t>
              </a:r>
              <a:endParaRPr lang="en-US" sz="1800" dirty="0"/>
            </a:p>
          </p:txBody>
        </p:sp>
      </p:grpSp>
      <p:grpSp>
        <p:nvGrpSpPr>
          <p:cNvPr id="10" name="Group 9"/>
          <p:cNvGrpSpPr/>
          <p:nvPr/>
        </p:nvGrpSpPr>
        <p:grpSpPr>
          <a:xfrm>
            <a:off x="863167" y="2492896"/>
            <a:ext cx="3636825" cy="2550740"/>
            <a:chOff x="1187624" y="1823207"/>
            <a:chExt cx="3636825" cy="2550740"/>
          </a:xfrm>
        </p:grpSpPr>
        <p:pic>
          <p:nvPicPr>
            <p:cNvPr id="3074" name="Picture 2" descr="http://orientaldaily.on.cc/cnt/news/20110707/photo/0707-00174-001b1.jpg?t=131003499235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4" t="1429" r="8196" b="37592"/>
            <a:stretch/>
          </p:blipFill>
          <p:spPr bwMode="auto">
            <a:xfrm>
              <a:off x="1187624" y="2789771"/>
              <a:ext cx="1352012" cy="1584176"/>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p:cNvSpPr/>
            <p:nvPr/>
          </p:nvSpPr>
          <p:spPr bwMode="auto">
            <a:xfrm>
              <a:off x="1187624" y="1823207"/>
              <a:ext cx="3636825" cy="966564"/>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t>Too </a:t>
              </a:r>
              <a:r>
                <a:rPr lang="en-US" sz="2000" b="1" dirty="0">
                  <a:solidFill>
                    <a:srgbClr val="0070C0"/>
                  </a:solidFill>
                </a:rPr>
                <a:t>simple</a:t>
              </a:r>
              <a:r>
                <a:rPr lang="en-US" sz="2000" dirty="0">
                  <a:solidFill>
                    <a:srgbClr val="0070C0"/>
                  </a:solidFill>
                </a:rPr>
                <a:t> </a:t>
              </a:r>
              <a:r>
                <a:rPr lang="en-US" sz="2000" dirty="0"/>
                <a:t>sometimes </a:t>
              </a:r>
              <a:r>
                <a:rPr lang="en-US" sz="2000" b="1" dirty="0">
                  <a:solidFill>
                    <a:srgbClr val="0070C0"/>
                  </a:solidFill>
                </a:rPr>
                <a:t>naive</a:t>
              </a:r>
            </a:p>
          </p:txBody>
        </p:sp>
      </p:grpSp>
      <p:sp>
        <p:nvSpPr>
          <p:cNvPr id="14" name="Content Placeholder 1"/>
          <p:cNvSpPr txBox="1">
            <a:spLocks/>
          </p:cNvSpPr>
          <p:nvPr/>
        </p:nvSpPr>
        <p:spPr>
          <a:xfrm>
            <a:off x="395536" y="1700808"/>
            <a:ext cx="828092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Overly simplified </a:t>
            </a:r>
            <a:r>
              <a:rPr lang="en-US" sz="1800" dirty="0" smtClean="0"/>
              <a:t>: </a:t>
            </a:r>
            <a:r>
              <a:rPr lang="en-US" sz="1800" dirty="0" smtClean="0">
                <a:latin typeface="Arial" charset="0"/>
                <a:ea typeface="ＭＳ Ｐゴシック" charset="0"/>
                <a:cs typeface="ＭＳ Ｐゴシック" charset="0"/>
              </a:rPr>
              <a:t>our Reinforcement Learning strategies are </a:t>
            </a:r>
            <a:r>
              <a:rPr lang="en-US" sz="1800" b="1" dirty="0" smtClean="0">
                <a:solidFill>
                  <a:srgbClr val="0070C0"/>
                </a:solidFill>
                <a:latin typeface="Arial" charset="0"/>
                <a:ea typeface="ＭＳ Ｐゴシック" charset="0"/>
                <a:cs typeface="ＭＳ Ｐゴシック" charset="0"/>
              </a:rPr>
              <a:t>too simple</a:t>
            </a:r>
          </a:p>
        </p:txBody>
      </p:sp>
    </p:spTree>
    <p:extLst>
      <p:ext uri="{BB962C8B-B14F-4D97-AF65-F5344CB8AC3E}">
        <p14:creationId xmlns:p14="http://schemas.microsoft.com/office/powerpoint/2010/main" val="427979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如來神掌也要告訴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916180"/>
            <a:ext cx="4629012" cy="346514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4" name="AutoShape 2" descr="如來神掌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284" r="11017"/>
          <a:stretch/>
        </p:blipFill>
        <p:spPr bwMode="auto">
          <a:xfrm>
            <a:off x="1536074" y="3573016"/>
            <a:ext cx="296391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00808"/>
            <a:ext cx="8208912"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t>Confidential</a:t>
            </a:r>
            <a:r>
              <a:rPr lang="en-US" sz="1800" dirty="0" smtClean="0"/>
              <a:t>: unlike software, </a:t>
            </a:r>
            <a:r>
              <a:rPr lang="en-US" sz="1800" b="1" dirty="0" smtClean="0">
                <a:solidFill>
                  <a:srgbClr val="0070C0"/>
                </a:solidFill>
              </a:rPr>
              <a:t>no </a:t>
            </a:r>
            <a:r>
              <a:rPr lang="en-US" sz="1800" b="1" dirty="0">
                <a:solidFill>
                  <a:srgbClr val="0070C0"/>
                </a:solidFill>
              </a:rPr>
              <a:t>open source</a:t>
            </a:r>
            <a:r>
              <a:rPr lang="en-US" sz="1800" dirty="0"/>
              <a:t> profitable </a:t>
            </a:r>
            <a:r>
              <a:rPr lang="en-US" sz="1800" dirty="0" smtClean="0"/>
              <a:t>strategies. Successful strategies are kept </a:t>
            </a:r>
            <a:r>
              <a:rPr lang="en-US" sz="1800" b="1" dirty="0">
                <a:solidFill>
                  <a:srgbClr val="0070C0"/>
                </a:solidFill>
              </a:rPr>
              <a:t>secrecy</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Research </a:t>
            </a:r>
            <a:r>
              <a:rPr lang="en-US" sz="1800" dirty="0"/>
              <a:t>papers </a:t>
            </a:r>
            <a:r>
              <a:rPr lang="en-US" sz="1800" dirty="0" smtClean="0"/>
              <a:t>are usually </a:t>
            </a:r>
            <a:r>
              <a:rPr lang="en-US" sz="1800" b="1" dirty="0">
                <a:solidFill>
                  <a:srgbClr val="0070C0"/>
                </a:solidFill>
              </a:rPr>
              <a:t>proof of concepts</a:t>
            </a:r>
            <a:r>
              <a:rPr lang="en-US" sz="1800" dirty="0" smtClean="0"/>
              <a:t>.</a:t>
            </a:r>
            <a:endParaRPr lang="en-US" sz="18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Challenges</a:t>
            </a:r>
            <a:endParaRPr lang="en-US" kern="0" dirty="0"/>
          </a:p>
        </p:txBody>
      </p:sp>
    </p:spTree>
    <p:extLst>
      <p:ext uri="{BB962C8B-B14F-4D97-AF65-F5344CB8AC3E}">
        <p14:creationId xmlns:p14="http://schemas.microsoft.com/office/powerpoint/2010/main" val="28401821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37" y="1691258"/>
            <a:ext cx="3380848" cy="4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1"/>
          <p:cNvSpPr txBox="1">
            <a:spLocks/>
          </p:cNvSpPr>
          <p:nvPr/>
        </p:nvSpPr>
        <p:spPr>
          <a:xfrm>
            <a:off x="395536" y="1700808"/>
            <a:ext cx="4896544"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Psychological </a:t>
            </a:r>
            <a:r>
              <a:rPr lang="en-US" sz="1800" dirty="0" smtClean="0"/>
              <a:t>: </a:t>
            </a:r>
            <a:r>
              <a:rPr lang="en-US" sz="1800" dirty="0">
                <a:latin typeface="Arial" charset="0"/>
                <a:ea typeface="ＭＳ Ｐゴシック" charset="0"/>
                <a:cs typeface="ＭＳ Ｐゴシック" charset="0"/>
              </a:rPr>
              <a:t>develop a profitable trading strategy is an </a:t>
            </a:r>
            <a:r>
              <a:rPr lang="en-US" sz="1800" b="1" dirty="0">
                <a:solidFill>
                  <a:srgbClr val="0070C0"/>
                </a:solidFill>
                <a:latin typeface="Arial" charset="0"/>
                <a:ea typeface="ＭＳ Ｐゴシック" charset="0"/>
                <a:cs typeface="ＭＳ Ｐゴシック" charset="0"/>
              </a:rPr>
              <a:t>all-or-nothing</a:t>
            </a:r>
            <a:r>
              <a:rPr lang="en-US" sz="1800" dirty="0">
                <a:latin typeface="Arial" charset="0"/>
                <a:ea typeface="ＭＳ Ｐゴシック" charset="0"/>
                <a:cs typeface="ＭＳ Ｐゴシック" charset="0"/>
              </a:rPr>
              <a:t> exercise and which create </a:t>
            </a:r>
            <a:r>
              <a:rPr lang="en-US" sz="1800" b="1" dirty="0">
                <a:solidFill>
                  <a:srgbClr val="0070C0"/>
                </a:solidFill>
                <a:latin typeface="Arial" charset="0"/>
                <a:ea typeface="ＭＳ Ｐゴシック" charset="0"/>
                <a:cs typeface="ＭＳ Ｐゴシック" charset="0"/>
              </a:rPr>
              <a:t>mental </a:t>
            </a:r>
            <a:r>
              <a:rPr lang="en-US" sz="1800" b="1" dirty="0" smtClean="0">
                <a:solidFill>
                  <a:srgbClr val="0070C0"/>
                </a:solidFill>
                <a:latin typeface="Arial" charset="0"/>
                <a:ea typeface="ＭＳ Ｐゴシック" charset="0"/>
                <a:cs typeface="ＭＳ Ｐゴシック" charset="0"/>
              </a:rPr>
              <a:t>pressure</a:t>
            </a:r>
          </a:p>
          <a:p>
            <a:pPr>
              <a:buFont typeface="Arial" panose="020B0604020202020204" pitchFamily="34" charset="0"/>
              <a:buChar char="•"/>
            </a:pPr>
            <a:endParaRPr lang="en-US" sz="1800" b="1" dirty="0" smtClean="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smtClean="0"/>
              <a:t>Constantly </a:t>
            </a:r>
            <a:r>
              <a:rPr lang="en-US" sz="1800" b="1" dirty="0">
                <a:solidFill>
                  <a:srgbClr val="0070C0"/>
                </a:solidFill>
                <a:latin typeface="Arial" charset="0"/>
                <a:ea typeface="ＭＳ Ｐゴシック" charset="0"/>
                <a:cs typeface="ＭＳ Ｐゴシック" charset="0"/>
              </a:rPr>
              <a:t>question the meaning</a:t>
            </a:r>
            <a:r>
              <a:rPr lang="en-US" sz="1800" dirty="0" smtClean="0"/>
              <a:t> of our work as we’re </a:t>
            </a:r>
            <a:r>
              <a:rPr lang="en-US" sz="1800" b="1" dirty="0">
                <a:solidFill>
                  <a:srgbClr val="0070C0"/>
                </a:solidFill>
                <a:latin typeface="Arial" charset="0"/>
                <a:ea typeface="ＭＳ Ｐゴシック" charset="0"/>
                <a:cs typeface="ＭＳ Ｐゴシック" charset="0"/>
              </a:rPr>
              <a:t>not contributing to the society</a:t>
            </a:r>
            <a:r>
              <a:rPr lang="en-US" sz="1800" dirty="0" smtClean="0"/>
              <a:t> positively (e.g. making </a:t>
            </a:r>
            <a:r>
              <a:rPr lang="en-US" sz="1800" dirty="0"/>
              <a:t>people </a:t>
            </a:r>
            <a:r>
              <a:rPr lang="en-US" sz="1800" dirty="0" smtClean="0"/>
              <a:t>happy)</a:t>
            </a:r>
            <a:endParaRPr lang="en-US" sz="1800" dirty="0"/>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6903078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pic>
        <p:nvPicPr>
          <p:cNvPr id="2050" name="Picture 2" descr="https://miro.medium.com/max/3164/1*xCNFQvrPUESiQRcZE1sIq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161" y="2276872"/>
            <a:ext cx="7448247" cy="377591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Maslow’s Hammer</a:t>
            </a:r>
            <a:r>
              <a:rPr lang="en-US" sz="1800" dirty="0" smtClean="0"/>
              <a:t>: </a:t>
            </a:r>
            <a:r>
              <a:rPr lang="en-US" sz="1800" dirty="0" smtClean="0">
                <a:latin typeface="Arial" charset="0"/>
                <a:ea typeface="ＭＳ Ｐゴシック" charset="0"/>
                <a:cs typeface="ＭＳ Ｐゴシック" charset="0"/>
              </a:rPr>
              <a:t>Deep Learning is cool and let’s just apply it to trading</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39926382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5768163" cy="324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1700808"/>
            <a:ext cx="5832648" cy="707886"/>
          </a:xfrm>
          <a:prstGeom prst="rect">
            <a:avLst/>
          </a:prstGeom>
          <a:noFill/>
        </p:spPr>
        <p:txBody>
          <a:bodyPr wrap="square" rtlCol="0">
            <a:spAutoFit/>
          </a:bodyPr>
          <a:lstStyle/>
          <a:p>
            <a:r>
              <a:rPr lang="en-US" sz="2000" dirty="0" smtClean="0"/>
              <a:t>Thought AI is </a:t>
            </a:r>
            <a:r>
              <a:rPr lang="en-US" sz="2000" b="1" dirty="0" smtClean="0">
                <a:solidFill>
                  <a:srgbClr val="0070C0"/>
                </a:solidFill>
              </a:rPr>
              <a:t>Modem Alchemy (</a:t>
            </a:r>
            <a:r>
              <a:rPr lang="zh-TW" altLang="en-US" sz="2000" b="1" dirty="0" smtClean="0">
                <a:solidFill>
                  <a:srgbClr val="0070C0"/>
                </a:solidFill>
              </a:rPr>
              <a:t>煉金術</a:t>
            </a:r>
            <a:r>
              <a:rPr lang="en-US" altLang="zh-TW" sz="2000" b="1" dirty="0" smtClean="0">
                <a:solidFill>
                  <a:srgbClr val="0070C0"/>
                </a:solidFill>
              </a:rPr>
              <a:t>)</a:t>
            </a:r>
            <a:r>
              <a:rPr lang="en-US" sz="2000" b="1" dirty="0" smtClean="0">
                <a:solidFill>
                  <a:srgbClr val="0070C0"/>
                </a:solidFill>
              </a:rPr>
              <a:t>, put something (data) there </a:t>
            </a:r>
            <a:r>
              <a:rPr lang="en-US" sz="2000" dirty="0"/>
              <a:t>and </a:t>
            </a:r>
            <a:r>
              <a:rPr lang="en-US" sz="2000" dirty="0" smtClean="0"/>
              <a:t>then </a:t>
            </a:r>
            <a:r>
              <a:rPr lang="en-US" sz="2000" b="1" dirty="0" smtClean="0">
                <a:solidFill>
                  <a:srgbClr val="0070C0"/>
                </a:solidFill>
              </a:rPr>
              <a:t>pray </a:t>
            </a:r>
            <a:r>
              <a:rPr lang="en-US" sz="2000" b="1" dirty="0">
                <a:solidFill>
                  <a:srgbClr val="0070C0"/>
                </a:solidFill>
              </a:rPr>
              <a:t>it </a:t>
            </a:r>
            <a:r>
              <a:rPr lang="en-US" sz="2000" b="1" dirty="0" smtClean="0">
                <a:solidFill>
                  <a:srgbClr val="0070C0"/>
                </a:solidFill>
              </a:rPr>
              <a:t>works. </a:t>
            </a:r>
            <a:endParaRPr lang="en-US" sz="2000" dirty="0"/>
          </a:p>
        </p:txBody>
      </p:sp>
    </p:spTree>
    <p:extLst>
      <p:ext uri="{BB962C8B-B14F-4D97-AF65-F5344CB8AC3E}">
        <p14:creationId xmlns:p14="http://schemas.microsoft.com/office/powerpoint/2010/main" val="14812962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Everything </a:t>
            </a:r>
            <a:r>
              <a:rPr lang="en-US" sz="1800" dirty="0"/>
              <a:t>is a </a:t>
            </a:r>
            <a:r>
              <a:rPr lang="en-US" sz="1800" b="1" dirty="0" smtClean="0">
                <a:solidFill>
                  <a:srgbClr val="0070C0"/>
                </a:solidFill>
              </a:rPr>
              <a:t>vector</a:t>
            </a:r>
            <a:r>
              <a:rPr lang="en-US" sz="1800" dirty="0" smtClean="0"/>
              <a:t> (is </a:t>
            </a:r>
            <a:r>
              <a:rPr lang="en-US" sz="1800" dirty="0"/>
              <a:t>a point in a geometric </a:t>
            </a:r>
            <a:r>
              <a:rPr lang="en-US" sz="1800" dirty="0" smtClean="0"/>
              <a:t>space). Each </a:t>
            </a:r>
            <a:r>
              <a:rPr lang="en-US" sz="1800" dirty="0"/>
              <a:t>layer in a deep learning model operates one simple </a:t>
            </a:r>
            <a:r>
              <a:rPr lang="en-US" sz="1800" b="1" dirty="0">
                <a:solidFill>
                  <a:srgbClr val="0070C0"/>
                </a:solidFill>
              </a:rPr>
              <a:t>geometric transformation </a:t>
            </a:r>
            <a:r>
              <a:rPr lang="en-US" sz="1800" dirty="0"/>
              <a:t>on the data that goes through </a:t>
            </a:r>
            <a:r>
              <a:rPr lang="en-US" sz="1800" dirty="0" smtClean="0"/>
              <a:t>it.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This </a:t>
            </a:r>
            <a:r>
              <a:rPr lang="en-US" sz="1800" dirty="0"/>
              <a:t>complex transformation attempts to </a:t>
            </a:r>
            <a:r>
              <a:rPr lang="en-US" sz="1800" b="1" dirty="0">
                <a:solidFill>
                  <a:srgbClr val="0070C0"/>
                </a:solidFill>
              </a:rPr>
              <a:t>maps the input space to the target space</a:t>
            </a:r>
            <a:r>
              <a:rPr lang="en-US" sz="1800" dirty="0"/>
              <a:t>, one point at a time</a:t>
            </a:r>
            <a:r>
              <a:rPr lang="en-US" sz="1800" dirty="0" smtClean="0"/>
              <a:t>. </a:t>
            </a:r>
            <a:r>
              <a:rPr lang="en-US" sz="1800" dirty="0"/>
              <a:t>This transformation is </a:t>
            </a:r>
            <a:r>
              <a:rPr lang="en-US" sz="1800" b="1" dirty="0">
                <a:solidFill>
                  <a:srgbClr val="0070C0"/>
                </a:solidFill>
              </a:rPr>
              <a:t>parametrized by the weights of the layers</a:t>
            </a:r>
            <a:r>
              <a:rPr lang="en-US" sz="1800" dirty="0"/>
              <a:t>, which are iteratively updated based on how well the model is currently </a:t>
            </a:r>
            <a:r>
              <a:rPr lang="en-US" sz="1800" dirty="0" smtClean="0"/>
              <a:t>performing.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 </a:t>
            </a:r>
            <a:r>
              <a:rPr lang="en-US" sz="1800" dirty="0" smtClean="0"/>
              <a:t>A </a:t>
            </a:r>
            <a:r>
              <a:rPr lang="en-US" sz="1800" dirty="0"/>
              <a:t>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a:t>
            </a:r>
            <a:r>
              <a:rPr lang="en-US" sz="1800" dirty="0" smtClean="0"/>
              <a:t>constraint.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7468274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Turning </a:t>
            </a:r>
            <a:r>
              <a:rPr lang="en-US" sz="1800" dirty="0"/>
              <a:t>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Deep </a:t>
            </a:r>
            <a:r>
              <a:rPr lang="en-US" sz="1800" dirty="0"/>
              <a:t>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Our </a:t>
            </a:r>
            <a:r>
              <a:rPr lang="en-US" sz="1800" dirty="0"/>
              <a:t>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Tree>
    <p:extLst>
      <p:ext uri="{BB962C8B-B14F-4D97-AF65-F5344CB8AC3E}">
        <p14:creationId xmlns:p14="http://schemas.microsoft.com/office/powerpoint/2010/main" val="9712985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4002460" y="3212976"/>
            <a:ext cx="395391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b="1" dirty="0" smtClean="0"/>
              <a:t>What’s that mean, </a:t>
            </a:r>
          </a:p>
          <a:p>
            <a:pPr marL="0" indent="0"/>
            <a:r>
              <a:rPr lang="en-US" b="1" u="sng" dirty="0" smtClean="0"/>
              <a:t>in layman term </a:t>
            </a:r>
            <a:r>
              <a:rPr lang="en-US" b="1" dirty="0" smtClean="0"/>
              <a:t>please</a:t>
            </a:r>
            <a:endParaRPr lang="en-US" b="1"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Image result for boss">
            <a:extLst>
              <a:ext uri="{FF2B5EF4-FFF2-40B4-BE49-F238E27FC236}">
                <a16:creationId xmlns:lc="http://schemas.openxmlformats.org/drawingml/2006/lockedCanvas" xmlns:a16="http://schemas.microsoft.com/office/drawing/2014/main" xmlns="" id="{9BEC9698-8F36-4C6B-958D-9937DF725A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6" r="7980"/>
          <a:stretch/>
        </p:blipFill>
        <p:spPr bwMode="auto">
          <a:xfrm>
            <a:off x="460374" y="2564904"/>
            <a:ext cx="3319537"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506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requires many Data </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95536" y="4581128"/>
            <a:ext cx="7847657" cy="1569660"/>
          </a:xfrm>
          <a:prstGeom prst="rect">
            <a:avLst/>
          </a:prstGeom>
          <a:noFill/>
        </p:spPr>
        <p:txBody>
          <a:bodyPr wrap="square" rtlCol="0">
            <a:spAutoFit/>
          </a:bodyPr>
          <a:lstStyle/>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dirty="0" smtClean="0"/>
              <a:t>Not human-like </a:t>
            </a:r>
            <a:r>
              <a:rPr lang="en-US" sz="1600" dirty="0"/>
              <a:t>reasoning </a:t>
            </a:r>
            <a:r>
              <a:rPr lang="en-US" sz="1600" dirty="0" smtClean="0"/>
              <a:t>(cannot </a:t>
            </a:r>
            <a:r>
              <a:rPr lang="en-US" sz="1600" dirty="0"/>
              <a:t>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百理明 </a:t>
            </a:r>
            <a:r>
              <a:rPr lang="en-US" altLang="zh-TW" sz="1600" dirty="0"/>
              <a:t>-&gt;</a:t>
            </a:r>
            <a:r>
              <a:rPr lang="en-US" altLang="zh-TW" sz="1600" b="1" dirty="0">
                <a:solidFill>
                  <a:srgbClr val="00B050"/>
                </a:solidFill>
              </a:rPr>
              <a:t> </a:t>
            </a:r>
            <a:r>
              <a:rPr lang="en-US" sz="1600" dirty="0"/>
              <a:t>need to see many </a:t>
            </a:r>
            <a:r>
              <a:rPr lang="en-US" sz="1600" b="1" dirty="0">
                <a:solidFill>
                  <a:srgbClr val="00B050"/>
                </a:solidFill>
              </a:rPr>
              <a:t>variations</a:t>
            </a:r>
            <a:r>
              <a:rPr lang="en-US" altLang="zh-TW" sz="1600" dirty="0" smtClean="0"/>
              <a:t>)</a:t>
            </a:r>
            <a:r>
              <a:rPr lang="en-US" sz="1600" dirty="0" smtClean="0"/>
              <a:t>. </a:t>
            </a:r>
            <a:r>
              <a:rPr lang="en-US" sz="1600" dirty="0"/>
              <a:t>It’s just a very good “mapper” (mapping input to output)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Because of that, it needs </a:t>
            </a:r>
            <a:r>
              <a:rPr lang="en-US" sz="1600" b="1" dirty="0" smtClean="0">
                <a:solidFill>
                  <a:srgbClr val="0070C0"/>
                </a:solidFill>
              </a:rPr>
              <a:t>a lot of data </a:t>
            </a:r>
            <a:r>
              <a:rPr lang="en-US" sz="1600" dirty="0" smtClean="0"/>
              <a:t>to learn </a:t>
            </a:r>
            <a:r>
              <a:rPr lang="en-US" sz="1600" b="1" dirty="0" smtClean="0">
                <a:solidFill>
                  <a:srgbClr val="0070C0"/>
                </a:solidFill>
              </a:rPr>
              <a:t>a specific task </a:t>
            </a:r>
            <a:r>
              <a:rPr lang="en-US" sz="1600" b="1" dirty="0">
                <a:solidFill>
                  <a:srgbClr val="00B050"/>
                </a:solidFill>
              </a:rPr>
              <a:t>(compare this to how a people learn to cross the road) </a:t>
            </a:r>
          </a:p>
        </p:txBody>
      </p:sp>
      <p:sp>
        <p:nvSpPr>
          <p:cNvPr id="2" name="AutoShape 2" descr="æè¦é æçä¿è¦éçåçæå°çµ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7" y="1749877"/>
            <a:ext cx="5055805" cy="2831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52120" y="2492896"/>
            <a:ext cx="3168352" cy="1200329"/>
          </a:xfrm>
          <a:prstGeom prst="rect">
            <a:avLst/>
          </a:prstGeom>
          <a:noFill/>
        </p:spPr>
        <p:txBody>
          <a:bodyPr wrap="square" rtlCol="0">
            <a:spAutoFit/>
          </a:bodyPr>
          <a:lstStyle/>
          <a:p>
            <a:r>
              <a:rPr lang="en-US" dirty="0" smtClean="0"/>
              <a:t>Deep Learning has seen the data, it really has seen the data </a:t>
            </a:r>
            <a:endParaRPr lang="en-US" dirty="0"/>
          </a:p>
        </p:txBody>
      </p:sp>
    </p:spTree>
    <p:extLst>
      <p:ext uri="{BB962C8B-B14F-4D97-AF65-F5344CB8AC3E}">
        <p14:creationId xmlns:p14="http://schemas.microsoft.com/office/powerpoint/2010/main" val="33334227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t>
            </a:r>
            <a:r>
              <a:rPr lang="en-US" dirty="0" smtClean="0"/>
              <a:t>labelling – </a:t>
            </a:r>
            <a:r>
              <a:rPr lang="en-US" dirty="0" err="1"/>
              <a:t>Telsa</a:t>
            </a:r>
            <a:r>
              <a:rPr lang="en-US" dirty="0"/>
              <a:t> Self </a:t>
            </a:r>
            <a:r>
              <a:rPr lang="en-US" dirty="0" smtClean="0"/>
              <a:t>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11" name="圖片 61" descr="相關圖片">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72816"/>
            <a:ext cx="6912768" cy="4464496"/>
          </a:xfrm>
          <a:prstGeom prst="rect">
            <a:avLst/>
          </a:prstGeom>
          <a:noFill/>
          <a:ln>
            <a:noFill/>
          </a:ln>
        </p:spPr>
      </p:pic>
    </p:spTree>
    <p:extLst>
      <p:ext uri="{BB962C8B-B14F-4D97-AF65-F5344CB8AC3E}">
        <p14:creationId xmlns:p14="http://schemas.microsoft.com/office/powerpoint/2010/main" val="3138270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9" y="2610998"/>
            <a:ext cx="5317650" cy="377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56806176"/>
              </p:ext>
            </p:extLst>
          </p:nvPr>
        </p:nvGraphicFramePr>
        <p:xfrm>
          <a:off x="827584" y="1628800"/>
          <a:ext cx="7848872" cy="1036320"/>
        </p:xfrm>
        <a:graphic>
          <a:graphicData uri="http://schemas.openxmlformats.org/drawingml/2006/table">
            <a:tbl>
              <a:tblPr firstRow="1" bandRow="1">
                <a:tableStyleId>{5C22544A-7EE6-4342-B048-85BDC9FD1C3A}</a:tableStyleId>
              </a:tblPr>
              <a:tblGrid>
                <a:gridCol w="1224136"/>
                <a:gridCol w="1368152"/>
                <a:gridCol w="1224136"/>
                <a:gridCol w="4032448"/>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bl>
          </a:graphicData>
        </a:graphic>
      </p:graphicFrame>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4" r="41177"/>
          <a:stretch/>
        </p:blipFill>
        <p:spPr bwMode="auto">
          <a:xfrm>
            <a:off x="6120095" y="4149080"/>
            <a:ext cx="1764273" cy="44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0339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err="1"/>
              <a:t>Telsa</a:t>
            </a:r>
            <a:r>
              <a:rPr lang="en-US" dirty="0"/>
              <a:t> Self Driving Car</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hlinkClick r:id="rId2"/>
              </a:rPr>
              <a:t>Based on “Building the Software 2.0 Stack – by Andrej </a:t>
            </a:r>
            <a:r>
              <a:rPr lang="en-US" sz="1600" dirty="0" err="1" smtClean="0">
                <a:hlinkClick r:id="rId2"/>
              </a:rPr>
              <a:t>Karpathy</a:t>
            </a:r>
            <a:r>
              <a:rPr lang="en-US" sz="1600" dirty="0" smtClean="0">
                <a:hlinkClick r:id="rId2"/>
              </a:rPr>
              <a:t>, May 10, 2018</a:t>
            </a:r>
            <a:r>
              <a:rPr lang="en-US" sz="1600" dirty="0"/>
              <a:t> </a:t>
            </a:r>
            <a:r>
              <a:rPr lang="en-US" sz="1600" dirty="0" smtClean="0"/>
              <a:t>(page 51 – 75)</a:t>
            </a: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51878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labelling – </a:t>
            </a:r>
            <a:r>
              <a:rPr lang="en-US" dirty="0" err="1"/>
              <a:t>Telsa</a:t>
            </a:r>
            <a:r>
              <a:rPr lang="en-US" dirty="0"/>
              <a:t> Self 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sp>
        <p:nvSpPr>
          <p:cNvPr id="2" name="TextBox 1"/>
          <p:cNvSpPr txBox="1"/>
          <p:nvPr/>
        </p:nvSpPr>
        <p:spPr>
          <a:xfrm>
            <a:off x="539552" y="1700808"/>
            <a:ext cx="7560840" cy="3970318"/>
          </a:xfrm>
          <a:prstGeom prst="rect">
            <a:avLst/>
          </a:prstGeom>
          <a:noFill/>
        </p:spPr>
        <p:txBody>
          <a:bodyPr wrap="square" rtlCol="0">
            <a:spAutoFit/>
          </a:bodyPr>
          <a:lstStyle/>
          <a:p>
            <a:r>
              <a:rPr lang="en-US" sz="1800" b="1" u="sng" dirty="0" smtClean="0"/>
              <a:t>Challenges</a:t>
            </a:r>
            <a:r>
              <a:rPr lang="en-US" sz="1800" dirty="0"/>
              <a:t/>
            </a:r>
            <a:br>
              <a:rPr lang="en-US" sz="1800" dirty="0"/>
            </a:br>
            <a:endParaRPr lang="en-US" sz="1800" dirty="0"/>
          </a:p>
          <a:p>
            <a:pPr marL="285750" indent="-285750">
              <a:buFont typeface="Arial" panose="020B0604020202020204" pitchFamily="34" charset="0"/>
              <a:buChar char="•"/>
            </a:pPr>
            <a:r>
              <a:rPr lang="en-US" sz="1800" b="1" dirty="0"/>
              <a:t>Data &amp; Algo </a:t>
            </a:r>
            <a:r>
              <a:rPr lang="en-US" sz="1800" b="1" dirty="0" smtClean="0"/>
              <a:t>biased: </a:t>
            </a:r>
          </a:p>
          <a:p>
            <a:pPr marL="742950" lvl="1" indent="-285750">
              <a:buFont typeface="Arial" panose="020B0604020202020204" pitchFamily="34" charset="0"/>
              <a:buChar char="•"/>
            </a:pPr>
            <a:r>
              <a:rPr lang="en-US" sz="1800" dirty="0" smtClean="0">
                <a:hlinkClick r:id="rId2"/>
              </a:rPr>
              <a:t>Should </a:t>
            </a:r>
            <a:r>
              <a:rPr lang="en-US" sz="1800" dirty="0">
                <a:hlinkClick r:id="rId2"/>
              </a:rPr>
              <a:t>a self-driving car kill the baby or the grandma</a:t>
            </a:r>
            <a:r>
              <a:rPr lang="en-US" sz="1800" dirty="0" smtClean="0">
                <a:hlinkClick r:id="rId2"/>
              </a:rPr>
              <a:t>?</a:t>
            </a:r>
            <a:endParaRPr lang="en-US" sz="1800" dirty="0" smtClean="0"/>
          </a:p>
          <a:p>
            <a:pPr marL="742950" lvl="1" indent="-285750">
              <a:buFont typeface="Arial" panose="020B0604020202020204" pitchFamily="34" charset="0"/>
              <a:buChar char="•"/>
            </a:pPr>
            <a:r>
              <a:rPr lang="en-US" sz="1800" dirty="0">
                <a:hlinkClick r:id="rId3"/>
              </a:rPr>
              <a:t>Driverless Cars Will Have to Break the </a:t>
            </a:r>
            <a:r>
              <a:rPr lang="en-US" sz="1800" dirty="0" smtClean="0">
                <a:hlinkClick r:id="rId3"/>
              </a:rPr>
              <a:t>Law</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Responsibility</a:t>
            </a:r>
            <a:r>
              <a:rPr lang="en-US" sz="1800" dirty="0" smtClean="0"/>
              <a:t>: in case of breaking the law, who </a:t>
            </a:r>
            <a:r>
              <a:rPr lang="en-US" sz="1800" dirty="0"/>
              <a:t>should go to </a:t>
            </a:r>
            <a:r>
              <a:rPr lang="en-US" sz="1800" dirty="0" smtClean="0"/>
              <a:t>jail (the car owner or the car company)</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Less </a:t>
            </a:r>
            <a:r>
              <a:rPr lang="en-US" sz="1800" b="1" dirty="0"/>
              <a:t>tolerant </a:t>
            </a:r>
            <a:r>
              <a:rPr lang="en-US" sz="1800" dirty="0"/>
              <a:t>on machine </a:t>
            </a:r>
            <a:r>
              <a:rPr lang="en-US" sz="1800" dirty="0" smtClean="0"/>
              <a:t>than human</a:t>
            </a:r>
            <a:endParaRPr lang="en-US" sz="1800" dirty="0"/>
          </a:p>
          <a:p>
            <a:pPr marL="742950" lvl="1" indent="-285750">
              <a:buFont typeface="Arial" panose="020B0604020202020204" pitchFamily="34" charset="0"/>
              <a:buChar char="•"/>
            </a:pPr>
            <a:r>
              <a:rPr lang="en-US" sz="1800" b="1" dirty="0" smtClean="0"/>
              <a:t>2019:</a:t>
            </a:r>
            <a:r>
              <a:rPr lang="en-US" sz="1800" dirty="0" smtClean="0"/>
              <a:t> </a:t>
            </a:r>
            <a:r>
              <a:rPr lang="en-US" sz="1800" dirty="0" err="1" smtClean="0"/>
              <a:t>Fanlan</a:t>
            </a:r>
            <a:r>
              <a:rPr lang="en-US" sz="1800" dirty="0" smtClean="0"/>
              <a:t> bus incident</a:t>
            </a:r>
          </a:p>
          <a:p>
            <a:pPr marL="742950" lvl="1" indent="-285750">
              <a:buFont typeface="Arial" panose="020B0604020202020204" pitchFamily="34" charset="0"/>
              <a:buChar char="•"/>
            </a:pPr>
            <a:r>
              <a:rPr lang="en-US" sz="1800" b="1" dirty="0" smtClean="0"/>
              <a:t>2017:</a:t>
            </a:r>
            <a:r>
              <a:rPr lang="en-US" sz="1800" dirty="0" smtClean="0"/>
              <a:t> </a:t>
            </a:r>
            <a:r>
              <a:rPr lang="en-US" sz="1800" dirty="0" err="1" smtClean="0"/>
              <a:t>Taipo</a:t>
            </a:r>
            <a:r>
              <a:rPr lang="en-US" sz="1800" dirty="0" smtClean="0"/>
              <a:t> </a:t>
            </a:r>
            <a:r>
              <a:rPr lang="en-US" sz="1800" dirty="0"/>
              <a:t>road incidents </a:t>
            </a:r>
          </a:p>
          <a:p>
            <a:r>
              <a:rPr lang="en-US" sz="1800" dirty="0"/>
              <a:t/>
            </a:r>
            <a:br>
              <a:rPr lang="en-US" sz="1800" dirty="0"/>
            </a:br>
            <a:endParaRPr lang="en-US" sz="1800" dirty="0"/>
          </a:p>
        </p:txBody>
      </p:sp>
      <p:pic>
        <p:nvPicPr>
          <p:cNvPr id="2050" name="Picture 2" descr="https://cdn.technologyreview.com/i/images/m.i.tsmartcarchoicescolo01.jpg?sw=1272&amp;cx=0&amp;cy=0&amp;cw=2760&amp;ch=17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933056"/>
            <a:ext cx="3674923" cy="226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136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a:t>
            </a:r>
            <a:r>
              <a:rPr lang="en-US" dirty="0" smtClean="0"/>
              <a:t>– Other Data Bias Examples</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1969770"/>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Racial Bias and Gender Bias Examples in AI </a:t>
            </a:r>
            <a:r>
              <a:rPr lang="en-US" sz="1600" dirty="0" smtClean="0">
                <a:hlinkClick r:id="rId2"/>
              </a:rPr>
              <a:t>systems</a:t>
            </a:r>
            <a:endParaRPr lang="en-US" sz="1600" dirty="0" smtClean="0"/>
          </a:p>
          <a:p>
            <a:pPr marL="342900" indent="-342900">
              <a:buFont typeface="Arial" panose="020B0604020202020204" pitchFamily="34" charset="0"/>
              <a:buChar char="•"/>
            </a:pPr>
            <a:r>
              <a:rPr lang="en-US" sz="1600" dirty="0" smtClean="0">
                <a:hlinkClick r:id="rId3"/>
              </a:rPr>
              <a:t>Lawmakers </a:t>
            </a:r>
            <a:r>
              <a:rPr lang="en-US" sz="1600" dirty="0">
                <a:hlinkClick r:id="rId3"/>
              </a:rPr>
              <a:t>Can't Ignore Facial Recognition's Bias </a:t>
            </a:r>
            <a:r>
              <a:rPr lang="en-US" sz="1600" dirty="0" smtClean="0">
                <a:hlinkClick r:id="rId3"/>
              </a:rPr>
              <a:t>Anymore</a:t>
            </a:r>
            <a:endParaRPr lang="en-US" sz="1600" dirty="0" smtClean="0"/>
          </a:p>
          <a:p>
            <a:pPr marL="342900" indent="-342900">
              <a:buFont typeface="Arial" panose="020B0604020202020204" pitchFamily="34" charset="0"/>
              <a:buChar char="•"/>
            </a:pPr>
            <a:endParaRPr lang="en-US" sz="1600" dirty="0"/>
          </a:p>
          <a:p>
            <a:r>
              <a:rPr lang="en-US" sz="1400" dirty="0" smtClean="0"/>
              <a:t>Cancer </a:t>
            </a:r>
            <a:r>
              <a:rPr lang="en-US" sz="1400" dirty="0"/>
              <a:t>spotting AI image recognition is only </a:t>
            </a:r>
            <a:r>
              <a:rPr lang="en-US" sz="1400" b="1" dirty="0">
                <a:solidFill>
                  <a:srgbClr val="0070C0"/>
                </a:solidFill>
              </a:rPr>
              <a:t>trained on fair-skinned people</a:t>
            </a:r>
            <a:r>
              <a:rPr lang="en-US" sz="1400" dirty="0" smtClean="0"/>
              <a:t>. They </a:t>
            </a:r>
            <a:r>
              <a:rPr lang="en-US" sz="1400" dirty="0"/>
              <a:t>worked more effectively on male vs. female, and on lighter vs. darker skin. The “</a:t>
            </a:r>
            <a:r>
              <a:rPr lang="en-US" sz="1400" i="1" dirty="0">
                <a:solidFill>
                  <a:srgbClr val="0070C0"/>
                </a:solidFill>
              </a:rPr>
              <a:t>error rates were as low as 1% on males and as high as 35% on dark females</a:t>
            </a:r>
            <a:r>
              <a:rPr lang="en-US" sz="1400" i="1" dirty="0" smtClean="0">
                <a:solidFill>
                  <a:srgbClr val="0070C0"/>
                </a:solidFill>
              </a:rPr>
              <a:t>.</a:t>
            </a:r>
            <a:r>
              <a:rPr lang="en-US" sz="1400" dirty="0" smtClean="0"/>
              <a:t>”</a:t>
            </a:r>
          </a:p>
          <a:p>
            <a:endParaRPr lang="en-US" sz="1600" dirty="0"/>
          </a:p>
          <a:p>
            <a:endParaRPr lang="en-US" sz="1600" dirty="0"/>
          </a:p>
        </p:txBody>
      </p:sp>
      <p:pic>
        <p:nvPicPr>
          <p:cNvPr id="2" name="Picture 2" descr="https://cdn.ttgtmedia.com/rms/onlineImages/bi_ezine-how_ai_systems_amplify_bias.png"/>
          <p:cNvPicPr>
            <a:picLocks noChangeAspect="1" noChangeArrowheads="1"/>
          </p:cNvPicPr>
          <p:nvPr/>
        </p:nvPicPr>
        <p:blipFill rotWithShape="1">
          <a:blip r:embed="rId4">
            <a:extLst>
              <a:ext uri="{28A0092B-C50C-407E-A947-70E740481C1C}">
                <a14:useLocalDpi xmlns:a14="http://schemas.microsoft.com/office/drawing/2010/main" val="0"/>
              </a:ext>
            </a:extLst>
          </a:blip>
          <a:srcRect l="7486" t="12037" r="7681" b="25333"/>
          <a:stretch/>
        </p:blipFill>
        <p:spPr bwMode="auto">
          <a:xfrm>
            <a:off x="1475656" y="3212976"/>
            <a:ext cx="5871567" cy="304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17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9361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parameters, </a:t>
            </a:r>
            <a:r>
              <a:rPr lang="en-US" sz="1600" dirty="0" smtClean="0"/>
              <a:t>however, it is </a:t>
            </a:r>
            <a:r>
              <a:rPr lang="en-US" sz="1600" b="1" dirty="0">
                <a:solidFill>
                  <a:srgbClr val="0070C0"/>
                </a:solidFill>
              </a:rPr>
              <a:t>hard to explain </a:t>
            </a:r>
            <a:r>
              <a:rPr lang="en-US" sz="1600" dirty="0" smtClean="0"/>
              <a:t>why the model adapt to certain weights. It’s called </a:t>
            </a:r>
            <a:r>
              <a:rPr lang="en-US" sz="1600" b="1" dirty="0">
                <a:solidFill>
                  <a:srgbClr val="0070C0"/>
                </a:solidFill>
              </a:rPr>
              <a:t>black-box </a:t>
            </a:r>
            <a:r>
              <a:rPr lang="en-US" sz="1600" b="1" dirty="0" smtClean="0">
                <a:solidFill>
                  <a:srgbClr val="0070C0"/>
                </a:solidFill>
              </a:rPr>
              <a:t>model</a:t>
            </a:r>
            <a:endParaRPr lang="en-US" sz="1600" dirty="0" smtClean="0"/>
          </a:p>
          <a:p>
            <a:pPr>
              <a:buFont typeface="Arial" panose="020B0604020202020204" pitchFamily="34" charset="0"/>
              <a:buChar char="•"/>
            </a:pPr>
            <a:endParaRPr lang="en-US" sz="1600" dirty="0" smtClean="0"/>
          </a:p>
        </p:txBody>
      </p:sp>
      <p:pic>
        <p:nvPicPr>
          <p:cNvPr id="2050" name="Picture 2" descr="æè©±okå°±o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80928"/>
            <a:ext cx="3312368" cy="3113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1165127">
            <a:off x="4302361" y="3692747"/>
            <a:ext cx="4796207" cy="461665"/>
          </a:xfrm>
          <a:prstGeom prst="rect">
            <a:avLst/>
          </a:prstGeom>
          <a:noFill/>
        </p:spPr>
        <p:txBody>
          <a:bodyPr wrap="square" rtlCol="0">
            <a:spAutoFit/>
          </a:bodyPr>
          <a:lstStyle/>
          <a:p>
            <a:r>
              <a:rPr lang="en-US" dirty="0" smtClean="0"/>
              <a:t>Deep Learning Said OK is OK</a:t>
            </a:r>
            <a:endParaRPr lang="en-US" dirty="0"/>
          </a:p>
        </p:txBody>
      </p:sp>
    </p:spTree>
    <p:extLst>
      <p:ext uri="{BB962C8B-B14F-4D97-AF65-F5344CB8AC3E}">
        <p14:creationId xmlns:p14="http://schemas.microsoft.com/office/powerpoint/2010/main" val="9374763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Hard to explain the decision. Other models (decision trees) is easier to explain and interpret </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1026" name="Picture 2" descr="https://cdn-images-1.medium.com/max/1600/1*74HBY44aMX3nEDVwyFKlx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29" r="2022"/>
          <a:stretch/>
        </p:blipFill>
        <p:spPr bwMode="auto">
          <a:xfrm>
            <a:off x="855017" y="2564904"/>
            <a:ext cx="6724651"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6117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Regime </a:t>
            </a:r>
            <a:r>
              <a:rPr lang="en-US" sz="1800" b="1" dirty="0"/>
              <a:t>Shifting</a:t>
            </a:r>
            <a:r>
              <a:rPr lang="en-US" sz="1800" dirty="0"/>
              <a:t>: are </a:t>
            </a:r>
            <a:r>
              <a:rPr lang="en-US" sz="1800" dirty="0" smtClean="0"/>
              <a:t>trends/patterns </a:t>
            </a:r>
            <a:r>
              <a:rPr lang="en-US" sz="1800" b="1" dirty="0">
                <a:solidFill>
                  <a:srgbClr val="0070C0"/>
                </a:solidFill>
              </a:rPr>
              <a:t>stationary</a:t>
            </a:r>
            <a:r>
              <a:rPr lang="en-US" sz="1800" dirty="0"/>
              <a:t> and bound to be </a:t>
            </a:r>
            <a:r>
              <a:rPr lang="en-US" sz="1800" b="1" dirty="0">
                <a:solidFill>
                  <a:srgbClr val="0070C0"/>
                </a:solidFill>
              </a:rPr>
              <a:t>repeating</a:t>
            </a:r>
            <a:r>
              <a:rPr lang="en-US" sz="1800" dirty="0"/>
              <a:t>?</a:t>
            </a:r>
          </a:p>
          <a:p>
            <a:pPr>
              <a:buFont typeface="Arial" panose="020B0604020202020204" pitchFamily="34" charset="0"/>
              <a:buChar char="•"/>
            </a:pPr>
            <a:endParaRPr lang="en-US" sz="1800" dirty="0"/>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868144" y="2195500"/>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42" y="2780928"/>
            <a:ext cx="4591214" cy="21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442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Expert </a:t>
            </a:r>
            <a:r>
              <a:rPr lang="en-US" dirty="0"/>
              <a:t>Thoughts on Algo Trading and AI</a:t>
            </a:r>
          </a:p>
        </p:txBody>
      </p:sp>
      <p:sp>
        <p:nvSpPr>
          <p:cNvPr id="7" name="Content Placeholder 1"/>
          <p:cNvSpPr txBox="1">
            <a:spLocks/>
          </p:cNvSpPr>
          <p:nvPr/>
        </p:nvSpPr>
        <p:spPr>
          <a:xfrm>
            <a:off x="395536" y="1700808"/>
            <a:ext cx="525658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b="1" u="sng" dirty="0" smtClean="0"/>
              <a:t>Deep Learning with Python book p.224</a:t>
            </a:r>
          </a:p>
          <a:p>
            <a:pPr marL="285750" indent="-285750">
              <a:buFont typeface="Arial" panose="020B0604020202020204" pitchFamily="34" charset="0"/>
              <a:buChar char="•"/>
            </a:pPr>
            <a:r>
              <a:rPr lang="en-US" sz="1400" dirty="0" smtClean="0"/>
              <a:t>Markets </a:t>
            </a:r>
            <a:r>
              <a:rPr lang="en-US" sz="1400" dirty="0"/>
              <a:t>and Machine </a:t>
            </a:r>
            <a:r>
              <a:rPr lang="en-US" sz="1400" dirty="0" smtClean="0"/>
              <a:t>Learning</a:t>
            </a:r>
          </a:p>
          <a:p>
            <a:pPr marL="0" indent="0"/>
            <a:endParaRPr lang="en-US" sz="1400" dirty="0" smtClean="0"/>
          </a:p>
          <a:p>
            <a:pPr marL="0" indent="0"/>
            <a:r>
              <a:rPr lang="en-US" sz="1400" dirty="0" smtClean="0"/>
              <a:t>Some </a:t>
            </a:r>
            <a:r>
              <a:rPr lang="en-US" sz="1400" dirty="0"/>
              <a:t>readers are bound to want to take the </a:t>
            </a:r>
            <a:r>
              <a:rPr lang="en-US" sz="1400" dirty="0" smtClean="0"/>
              <a:t>techniques </a:t>
            </a:r>
            <a:r>
              <a:rPr lang="en-US" sz="1400" dirty="0"/>
              <a:t>we’ve introduced here </a:t>
            </a:r>
            <a:r>
              <a:rPr lang="en-US" sz="1400" dirty="0" smtClean="0"/>
              <a:t>and try </a:t>
            </a:r>
            <a:r>
              <a:rPr lang="en-US" sz="1400" dirty="0"/>
              <a:t>them on the problem of forecasting the future price of securities on the stock </a:t>
            </a:r>
            <a:r>
              <a:rPr lang="en-US" sz="1400" dirty="0" smtClean="0"/>
              <a:t>market (or </a:t>
            </a:r>
            <a:r>
              <a:rPr lang="en-US" sz="1400" dirty="0"/>
              <a:t>currency exchange rates, and so on). </a:t>
            </a:r>
            <a:r>
              <a:rPr lang="en-US" sz="1400" b="1" dirty="0">
                <a:solidFill>
                  <a:srgbClr val="0070C0"/>
                </a:solidFill>
              </a:rPr>
              <a:t>Markets have </a:t>
            </a:r>
            <a:r>
              <a:rPr lang="en-US" sz="1400" b="1" i="1" dirty="0">
                <a:solidFill>
                  <a:srgbClr val="0070C0"/>
                </a:solidFill>
              </a:rPr>
              <a:t>very </a:t>
            </a:r>
            <a:r>
              <a:rPr lang="en-US" sz="1400" b="1" i="1" u="sng" dirty="0">
                <a:solidFill>
                  <a:srgbClr val="0070C0"/>
                </a:solidFill>
              </a:rPr>
              <a:t>different </a:t>
            </a:r>
            <a:r>
              <a:rPr lang="en-US" sz="1400" b="1" i="1" u="sng" dirty="0" smtClean="0">
                <a:solidFill>
                  <a:srgbClr val="0070C0"/>
                </a:solidFill>
              </a:rPr>
              <a:t>statistical characteristics</a:t>
            </a:r>
            <a:r>
              <a:rPr lang="en-US" sz="1400" b="1" i="1" dirty="0" smtClean="0">
                <a:solidFill>
                  <a:srgbClr val="0070C0"/>
                </a:solidFill>
              </a:rPr>
              <a:t> </a:t>
            </a:r>
            <a:r>
              <a:rPr lang="en-US" sz="1400" b="1" dirty="0">
                <a:solidFill>
                  <a:srgbClr val="0070C0"/>
                </a:solidFill>
              </a:rPr>
              <a:t>than natural phenomena such as weather patterns</a:t>
            </a:r>
            <a:r>
              <a:rPr lang="en-US" sz="1400" dirty="0"/>
              <a:t>. Trying to </a:t>
            </a:r>
            <a:r>
              <a:rPr lang="en-US" sz="1400" b="1" dirty="0" smtClean="0">
                <a:solidFill>
                  <a:srgbClr val="0070C0"/>
                </a:solidFill>
              </a:rPr>
              <a:t>use machine </a:t>
            </a:r>
            <a:r>
              <a:rPr lang="en-US" sz="1400" b="1" dirty="0">
                <a:solidFill>
                  <a:srgbClr val="0070C0"/>
                </a:solidFill>
              </a:rPr>
              <a:t>learning to beat markets, when you only </a:t>
            </a:r>
            <a:r>
              <a:rPr lang="en-US" sz="1400" b="1" dirty="0" smtClean="0">
                <a:solidFill>
                  <a:srgbClr val="0070C0"/>
                </a:solidFill>
              </a:rPr>
              <a:t>have </a:t>
            </a:r>
            <a:r>
              <a:rPr lang="en-US" sz="1400" b="1" dirty="0">
                <a:solidFill>
                  <a:srgbClr val="0070C0"/>
                </a:solidFill>
              </a:rPr>
              <a:t>access to publicly </a:t>
            </a:r>
            <a:r>
              <a:rPr lang="en-US" sz="1400" b="1" dirty="0" smtClean="0">
                <a:solidFill>
                  <a:srgbClr val="0070C0"/>
                </a:solidFill>
              </a:rPr>
              <a:t>available data</a:t>
            </a:r>
            <a:r>
              <a:rPr lang="en-US" sz="1400" b="1" dirty="0">
                <a:solidFill>
                  <a:srgbClr val="0070C0"/>
                </a:solidFill>
              </a:rPr>
              <a:t>, is a difficult endeavor</a:t>
            </a:r>
            <a:r>
              <a:rPr lang="en-US" sz="1400" dirty="0"/>
              <a:t>, and you’re likely to waste your time and resources </a:t>
            </a:r>
            <a:r>
              <a:rPr lang="en-US" sz="1400" dirty="0" smtClean="0"/>
              <a:t>with nothing </a:t>
            </a:r>
            <a:r>
              <a:rPr lang="en-US" sz="1400" dirty="0"/>
              <a:t>to show for it.</a:t>
            </a:r>
          </a:p>
          <a:p>
            <a:pPr marL="0" indent="0"/>
            <a:endParaRPr lang="en-US" sz="1400" dirty="0" smtClean="0"/>
          </a:p>
          <a:p>
            <a:pPr marL="0" indent="0"/>
            <a:r>
              <a:rPr lang="en-US" sz="1400" dirty="0" smtClean="0"/>
              <a:t>Always </a:t>
            </a:r>
            <a:r>
              <a:rPr lang="en-US" sz="1400" dirty="0"/>
              <a:t>remember that when it comes to markets, </a:t>
            </a:r>
            <a:r>
              <a:rPr lang="en-US" sz="1400" b="1" dirty="0">
                <a:solidFill>
                  <a:srgbClr val="0070C0"/>
                </a:solidFill>
              </a:rPr>
              <a:t>past performance is not a good predictor of future </a:t>
            </a:r>
            <a:r>
              <a:rPr lang="en-US" sz="1400" b="1" dirty="0" smtClean="0">
                <a:solidFill>
                  <a:srgbClr val="0070C0"/>
                </a:solidFill>
              </a:rPr>
              <a:t>returns </a:t>
            </a:r>
            <a:r>
              <a:rPr lang="en-US" sz="1400" dirty="0" smtClean="0"/>
              <a:t>—</a:t>
            </a:r>
            <a:r>
              <a:rPr lang="en-US" sz="1400" b="1" dirty="0">
                <a:solidFill>
                  <a:srgbClr val="0070C0"/>
                </a:solidFill>
              </a:rPr>
              <a:t>looking in the rear-view mirror is a bad way to </a:t>
            </a:r>
            <a:r>
              <a:rPr lang="en-US" sz="1400" b="1" dirty="0" smtClean="0">
                <a:solidFill>
                  <a:srgbClr val="0070C0"/>
                </a:solidFill>
              </a:rPr>
              <a:t>drive</a:t>
            </a:r>
            <a:r>
              <a:rPr lang="en-US" sz="1400" dirty="0" smtClean="0"/>
              <a:t>. Machine </a:t>
            </a:r>
            <a:r>
              <a:rPr lang="en-US" sz="1400" dirty="0"/>
              <a:t>learning, on the other hand, is </a:t>
            </a:r>
            <a:r>
              <a:rPr lang="en-US" sz="1400" b="1" dirty="0">
                <a:solidFill>
                  <a:srgbClr val="0070C0"/>
                </a:solidFill>
              </a:rPr>
              <a:t>applicable to datasets where the past </a:t>
            </a:r>
            <a:r>
              <a:rPr lang="en-US" sz="1400" b="1" i="1" dirty="0">
                <a:solidFill>
                  <a:srgbClr val="0070C0"/>
                </a:solidFill>
              </a:rPr>
              <a:t>is </a:t>
            </a:r>
            <a:r>
              <a:rPr lang="en-US" sz="1400" b="1" dirty="0" smtClean="0">
                <a:solidFill>
                  <a:srgbClr val="0070C0"/>
                </a:solidFill>
              </a:rPr>
              <a:t>a good </a:t>
            </a:r>
            <a:r>
              <a:rPr lang="en-US" sz="1400" b="1" dirty="0">
                <a:solidFill>
                  <a:srgbClr val="0070C0"/>
                </a:solidFill>
              </a:rPr>
              <a:t>predictor of the future</a:t>
            </a:r>
            <a:r>
              <a:rPr lang="en-US" sz="1400" dirty="0"/>
              <a:t>.</a:t>
            </a:r>
          </a:p>
          <a:p>
            <a:pPr marL="0" indent="0"/>
            <a:endParaRPr lang="en-US" sz="1600" dirty="0" smtClean="0"/>
          </a:p>
          <a:p>
            <a:pPr marL="0" indent="0"/>
            <a:endParaRPr lang="en-US" sz="1600" dirty="0"/>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5007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Algo Trading and AI</a:t>
            </a:r>
            <a:endParaRPr lang="en-US" dirty="0"/>
          </a:p>
        </p:txBody>
      </p:sp>
      <p:sp>
        <p:nvSpPr>
          <p:cNvPr id="2" name="AutoShape 2" descr="「cooking」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cook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16" y="1844824"/>
            <a:ext cx="5076564"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4382" y="5445224"/>
            <a:ext cx="4876591" cy="584775"/>
          </a:xfrm>
          <a:prstGeom prst="rect">
            <a:avLst/>
          </a:prstGeom>
          <a:noFill/>
        </p:spPr>
        <p:txBody>
          <a:bodyPr wrap="none" rtlCol="0">
            <a:spAutoFit/>
          </a:bodyPr>
          <a:lstStyle/>
          <a:p>
            <a:r>
              <a:rPr lang="en-US" sz="1600" b="1" dirty="0" smtClean="0">
                <a:solidFill>
                  <a:srgbClr val="0070C0"/>
                </a:solidFill>
              </a:rPr>
              <a:t>More Ingredients</a:t>
            </a:r>
            <a:r>
              <a:rPr lang="en-US" sz="1600" dirty="0" smtClean="0"/>
              <a:t>: Sentiments, Satellite Images..</a:t>
            </a:r>
          </a:p>
          <a:p>
            <a:r>
              <a:rPr lang="en-US" sz="1600" b="1" dirty="0" smtClean="0">
                <a:solidFill>
                  <a:srgbClr val="0070C0"/>
                </a:solidFill>
              </a:rPr>
              <a:t>Better Tools</a:t>
            </a:r>
            <a:r>
              <a:rPr lang="en-US" sz="1600" dirty="0" smtClean="0"/>
              <a:t>: NLP, Deep/</a:t>
            </a:r>
            <a:r>
              <a:rPr lang="en-US" sz="1600" dirty="0"/>
              <a:t> Reinforcement</a:t>
            </a:r>
            <a:r>
              <a:rPr lang="en-US" sz="1600" dirty="0" smtClean="0"/>
              <a:t> Learning</a:t>
            </a:r>
            <a:endParaRPr lang="en-US" sz="1600" dirty="0"/>
          </a:p>
        </p:txBody>
      </p:sp>
      <p:sp>
        <p:nvSpPr>
          <p:cNvPr id="6" name="TextBox 5"/>
          <p:cNvSpPr txBox="1"/>
          <p:nvPr/>
        </p:nvSpPr>
        <p:spPr>
          <a:xfrm>
            <a:off x="5189562" y="5446965"/>
            <a:ext cx="3774926" cy="646331"/>
          </a:xfrm>
          <a:prstGeom prst="rect">
            <a:avLst/>
          </a:prstGeom>
          <a:noFill/>
        </p:spPr>
        <p:txBody>
          <a:bodyPr wrap="square" rtlCol="0">
            <a:spAutoFit/>
          </a:bodyPr>
          <a:lstStyle/>
          <a:p>
            <a:r>
              <a:rPr lang="en-US" sz="1800" dirty="0" smtClean="0">
                <a:solidFill>
                  <a:srgbClr val="0070C0"/>
                </a:solidFill>
              </a:rPr>
              <a:t>Still needs (domain) knowledge, skills and experience</a:t>
            </a:r>
            <a:endParaRPr lang="en-US" sz="1800" dirty="0">
              <a:solidFill>
                <a:srgbClr val="0070C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973" y="2574836"/>
            <a:ext cx="3346807" cy="265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624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7" name="Content Placeholder 1"/>
          <p:cNvSpPr txBox="1">
            <a:spLocks/>
          </p:cNvSpPr>
          <p:nvPr/>
        </p:nvSpPr>
        <p:spPr>
          <a:xfrm>
            <a:off x="395536" y="1700808"/>
            <a:ext cx="56886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AI in trading &amp; investment are in </a:t>
            </a:r>
            <a:r>
              <a:rPr lang="en-US" sz="1800" b="1" dirty="0" smtClean="0">
                <a:solidFill>
                  <a:srgbClr val="0070C0"/>
                </a:solidFill>
              </a:rPr>
              <a:t>early stage</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Trading requires </a:t>
            </a:r>
            <a:r>
              <a:rPr lang="en-US" sz="1800" dirty="0"/>
              <a:t>the right features </a:t>
            </a:r>
            <a:r>
              <a:rPr lang="en-US" sz="1800" dirty="0" smtClean="0"/>
              <a:t>(</a:t>
            </a:r>
            <a:r>
              <a:rPr lang="en-US" sz="1800" b="1" dirty="0">
                <a:solidFill>
                  <a:srgbClr val="0070C0"/>
                </a:solidFill>
              </a:rPr>
              <a:t>domain knowledge and insights</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May </a:t>
            </a:r>
            <a:r>
              <a:rPr lang="en-US" sz="1800" dirty="0"/>
              <a:t>not directly used in trading strategies but used it </a:t>
            </a:r>
            <a:r>
              <a:rPr lang="en-US" sz="1800" b="1" dirty="0">
                <a:solidFill>
                  <a:srgbClr val="0070C0"/>
                </a:solidFill>
              </a:rPr>
              <a:t>processing alternative data </a:t>
            </a:r>
            <a:r>
              <a:rPr lang="en-US" sz="1800" dirty="0"/>
              <a:t>(satellite images, news </a:t>
            </a:r>
            <a:r>
              <a:rPr lang="en-US" sz="1800" dirty="0" smtClean="0"/>
              <a:t>sentiment)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Need to define a </a:t>
            </a:r>
            <a:r>
              <a:rPr lang="en-US" sz="1800" b="1" dirty="0">
                <a:solidFill>
                  <a:srgbClr val="0070C0"/>
                </a:solidFill>
              </a:rPr>
              <a:t>workable objective </a:t>
            </a:r>
            <a:r>
              <a:rPr lang="en-US" sz="1800" dirty="0"/>
              <a:t>(not just predict price up/down). </a:t>
            </a:r>
            <a:r>
              <a:rPr lang="en-US" sz="1800" dirty="0" smtClean="0"/>
              <a:t>The objective could </a:t>
            </a:r>
            <a:r>
              <a:rPr lang="en-US" sz="1800" dirty="0"/>
              <a:t>be just a </a:t>
            </a:r>
            <a:r>
              <a:rPr lang="en-US" sz="1800" b="1" dirty="0">
                <a:solidFill>
                  <a:srgbClr val="0070C0"/>
                </a:solidFill>
              </a:rPr>
              <a:t>sub-components</a:t>
            </a:r>
            <a:r>
              <a:rPr lang="en-US" sz="1800" dirty="0"/>
              <a:t> of the </a:t>
            </a:r>
            <a:r>
              <a:rPr lang="en-US" sz="1800" dirty="0" smtClean="0"/>
              <a:t>overall strategy</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Pure AI and data-driven </a:t>
            </a:r>
            <a:r>
              <a:rPr lang="en-US" sz="1800" dirty="0" err="1" smtClean="0"/>
              <a:t>Algos</a:t>
            </a:r>
            <a:r>
              <a:rPr lang="en-US" sz="1800" dirty="0" smtClean="0"/>
              <a:t> will </a:t>
            </a:r>
            <a:r>
              <a:rPr lang="en-US" sz="1800" dirty="0"/>
              <a:t>be </a:t>
            </a:r>
            <a:r>
              <a:rPr lang="en-US" sz="1800" b="1" dirty="0" smtClean="0">
                <a:solidFill>
                  <a:srgbClr val="0070C0"/>
                </a:solidFill>
              </a:rPr>
              <a:t>hard!</a:t>
            </a:r>
            <a:endParaRPr lang="en-US" sz="1800" b="1" dirty="0">
              <a:solidFill>
                <a:srgbClr val="0070C0"/>
              </a:solidFill>
            </a:endParaRPr>
          </a:p>
          <a:p>
            <a:endParaRPr lang="en-US" sz="1800" dirty="0" smtClean="0"/>
          </a:p>
        </p:txBody>
      </p:sp>
      <p:pic>
        <p:nvPicPr>
          <p:cNvPr id="2054" name="Picture 6"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15956" r="15294"/>
          <a:stretch/>
        </p:blipFill>
        <p:spPr bwMode="auto">
          <a:xfrm>
            <a:off x="6300192" y="2492896"/>
            <a:ext cx="24305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1828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AI</a:t>
            </a:r>
            <a:endParaRPr lang="en-US" dirty="0"/>
          </a:p>
        </p:txBody>
      </p:sp>
      <p:sp>
        <p:nvSpPr>
          <p:cNvPr id="7" name="Content Placeholder 1"/>
          <p:cNvSpPr txBox="1">
            <a:spLocks/>
          </p:cNvSpPr>
          <p:nvPr/>
        </p:nvSpPr>
        <p:spPr>
          <a:xfrm>
            <a:off x="395536" y="1700808"/>
            <a:ext cx="554461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People are (much) smarter but machines work (much much) harder. Is it a </a:t>
            </a:r>
            <a:r>
              <a:rPr lang="en-US" sz="1800" b="1" dirty="0" smtClean="0">
                <a:solidFill>
                  <a:srgbClr val="0070C0"/>
                </a:solidFill>
              </a:rPr>
              <a:t>race between rabbit </a:t>
            </a:r>
            <a:r>
              <a:rPr lang="en-US" sz="1800" b="1" dirty="0">
                <a:solidFill>
                  <a:srgbClr val="0070C0"/>
                </a:solidFill>
              </a:rPr>
              <a:t>&amp; </a:t>
            </a:r>
            <a:r>
              <a:rPr lang="en-US" sz="1800" b="1" dirty="0" smtClean="0">
                <a:solidFill>
                  <a:srgbClr val="0070C0"/>
                </a:solidFill>
              </a:rPr>
              <a:t>tortoise </a:t>
            </a:r>
            <a:r>
              <a:rPr lang="en-US" sz="1800" dirty="0" smtClean="0"/>
              <a:t>-&gt; </a:t>
            </a:r>
            <a:r>
              <a:rPr lang="en-US" sz="1800" b="1" dirty="0">
                <a:solidFill>
                  <a:srgbClr val="0070C0"/>
                </a:solidFill>
              </a:rPr>
              <a:t>but tortoise cannot fly </a:t>
            </a:r>
            <a:r>
              <a:rPr lang="en-US" sz="1800" dirty="0"/>
              <a:t>(limitation of the model)</a:t>
            </a:r>
            <a:endParaRPr lang="en-US" sz="1800" dirty="0" smtClean="0"/>
          </a:p>
          <a:p>
            <a:pPr>
              <a:buFont typeface="Arial" panose="020B0604020202020204" pitchFamily="34" charset="0"/>
              <a:buChar char="•"/>
            </a:pPr>
            <a:endParaRPr lang="en-US" altLang="zh-TW" sz="1800" dirty="0"/>
          </a:p>
          <a:p>
            <a:pPr>
              <a:buFont typeface="Arial" panose="020B0604020202020204" pitchFamily="34" charset="0"/>
              <a:buChar char="•"/>
            </a:pPr>
            <a:r>
              <a:rPr lang="en-US" altLang="zh-TW" sz="1800" dirty="0" smtClean="0"/>
              <a:t>3 idiots are better than one smart guy</a:t>
            </a:r>
            <a:r>
              <a:rPr lang="en-US" altLang="zh-TW" sz="1800" dirty="0"/>
              <a:t> </a:t>
            </a:r>
            <a:r>
              <a:rPr lang="en-US" altLang="zh-TW" sz="1800" dirty="0" smtClean="0"/>
              <a:t>(</a:t>
            </a:r>
            <a:r>
              <a:rPr lang="zh-TW" altLang="en-US" sz="1800" dirty="0"/>
              <a:t>三個臭皮匠，勝過一個</a:t>
            </a:r>
            <a:r>
              <a:rPr lang="zh-TW" altLang="en-US" sz="1800" dirty="0" smtClean="0"/>
              <a:t>諸葛亮</a:t>
            </a:r>
            <a:r>
              <a:rPr lang="en-US" altLang="zh-TW" sz="1800" dirty="0" smtClean="0"/>
              <a:t>) vs “One vs Ten” (</a:t>
            </a:r>
            <a:r>
              <a:rPr lang="zh-TW" altLang="en-US" sz="1800" dirty="0"/>
              <a:t>一個打十</a:t>
            </a:r>
            <a:r>
              <a:rPr lang="zh-TW" altLang="en-US" sz="1800" dirty="0" smtClean="0"/>
              <a:t>個</a:t>
            </a:r>
            <a:r>
              <a:rPr lang="en-US" altLang="zh-TW" sz="1800" dirty="0" smtClean="0"/>
              <a:t>)</a:t>
            </a:r>
            <a:endParaRPr lang="en-US" sz="1800" dirty="0" smtClean="0"/>
          </a:p>
          <a:p>
            <a:endParaRPr lang="en-US" sz="1800" dirty="0"/>
          </a:p>
          <a:p>
            <a:pPr>
              <a:buFont typeface="Arial" panose="020B0604020202020204" pitchFamily="34" charset="0"/>
              <a:buChar char="•"/>
            </a:pPr>
            <a:r>
              <a:rPr lang="en-US" sz="1800" b="1" dirty="0" smtClean="0"/>
              <a:t>AGI (Artificial General Intelligence)</a:t>
            </a:r>
            <a:r>
              <a:rPr lang="en-US" sz="1800" dirty="0" smtClean="0"/>
              <a:t>: machine is </a:t>
            </a:r>
            <a:r>
              <a:rPr lang="en-US" sz="1800" b="1" dirty="0">
                <a:solidFill>
                  <a:srgbClr val="0070C0"/>
                </a:solidFill>
              </a:rPr>
              <a:t>not real human-like </a:t>
            </a:r>
            <a:r>
              <a:rPr lang="en-US" sz="1800" dirty="0"/>
              <a:t>intelligence “</a:t>
            </a:r>
            <a:r>
              <a:rPr lang="en-US" sz="1800" dirty="0" smtClean="0"/>
              <a:t>yet” but are you going to achieve true Intelligence?</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Biologist </a:t>
            </a:r>
            <a:r>
              <a:rPr lang="en-US" sz="1600" dirty="0"/>
              <a:t>Emerson M. Pugh once said, “If the human brain were so simple that we could understand it, we would be so simple that we couldn’t</a:t>
            </a:r>
            <a:r>
              <a:rPr lang="en-US" sz="1600" dirty="0" smtClean="0"/>
              <a:t>”</a:t>
            </a:r>
            <a:endParaRPr lang="en-US" sz="1600" dirty="0"/>
          </a:p>
        </p:txBody>
      </p:sp>
      <p:pic>
        <p:nvPicPr>
          <p:cNvPr id="1026" name="Picture 2" descr="一個打十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708920"/>
            <a:ext cx="279761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9804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042281042"/>
              </p:ext>
            </p:extLst>
          </p:nvPr>
        </p:nvGraphicFramePr>
        <p:xfrm>
          <a:off x="539552" y="1700808"/>
          <a:ext cx="8280920" cy="1656184"/>
        </p:xfrm>
        <a:graphic>
          <a:graphicData uri="http://schemas.openxmlformats.org/drawingml/2006/table">
            <a:tbl>
              <a:tblPr firstRow="1" bandRow="1">
                <a:tableStyleId>{5C22544A-7EE6-4342-B048-85BDC9FD1C3A}</a:tableStyleId>
              </a:tblPr>
              <a:tblGrid>
                <a:gridCol w="1512168"/>
                <a:gridCol w="1224136"/>
                <a:gridCol w="1368152"/>
                <a:gridCol w="4176464"/>
              </a:tblGrid>
              <a:tr h="477007">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273928">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r h="477007">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r h="315064">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6" name="Picture 5"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9336" r="19374" b="12489"/>
          <a:stretch/>
        </p:blipFill>
        <p:spPr>
          <a:xfrm>
            <a:off x="1331640" y="3451819"/>
            <a:ext cx="6264696" cy="2857501"/>
          </a:xfrm>
          <a:prstGeom prst="rect">
            <a:avLst/>
          </a:prstGeom>
        </p:spPr>
      </p:pic>
    </p:spTree>
    <p:extLst>
      <p:ext uri="{BB962C8B-B14F-4D97-AF65-F5344CB8AC3E}">
        <p14:creationId xmlns:p14="http://schemas.microsoft.com/office/powerpoint/2010/main" val="6951216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a:t>
            </a:r>
            <a:r>
              <a:rPr lang="en-US" sz="1600" b="1" dirty="0">
                <a:solidFill>
                  <a:srgbClr val="0070C0"/>
                </a:solidFill>
              </a:rPr>
              <a:t>parameters</a:t>
            </a:r>
            <a:r>
              <a:rPr lang="en-US" sz="1600" dirty="0"/>
              <a:t>, </a:t>
            </a:r>
            <a:r>
              <a:rPr lang="en-US" sz="1600" dirty="0" smtClean="0"/>
              <a:t>hence requires sufficiently </a:t>
            </a:r>
            <a:r>
              <a:rPr lang="en-US" sz="1600" b="1" dirty="0">
                <a:solidFill>
                  <a:srgbClr val="0070C0"/>
                </a:solidFill>
              </a:rPr>
              <a:t>large volume of data </a:t>
            </a:r>
            <a:r>
              <a:rPr lang="en-US" sz="1600" dirty="0"/>
              <a:t>to </a:t>
            </a:r>
            <a:r>
              <a:rPr lang="en-US" sz="1600" dirty="0" smtClean="0"/>
              <a:t>train</a:t>
            </a:r>
            <a:r>
              <a:rPr lang="en-US" sz="1600" dirty="0"/>
              <a:t> </a:t>
            </a:r>
            <a:r>
              <a:rPr lang="en-US" sz="1600" dirty="0" smtClean="0"/>
              <a:t>and more computation power</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When </a:t>
            </a:r>
            <a:r>
              <a:rPr lang="en-US" sz="1600" dirty="0"/>
              <a:t>the data volume is less, traditional methods tend to perform better that deep-learning </a:t>
            </a:r>
            <a:r>
              <a:rPr lang="en-US" sz="1600" dirty="0" smtClean="0"/>
              <a:t>ones. However</a:t>
            </a:r>
            <a:r>
              <a:rPr lang="en-US" sz="1600" dirty="0"/>
              <a:t>, when the data volume is huge, the deep-learning method wins over traditional </a:t>
            </a:r>
            <a:r>
              <a:rPr lang="en-US" sz="1600" dirty="0" smtClean="0"/>
              <a:t>methods. (Hence Deep Learning is more </a:t>
            </a:r>
            <a:r>
              <a:rPr lang="en-US" sz="1600" b="1" dirty="0" smtClean="0">
                <a:solidFill>
                  <a:srgbClr val="0070C0"/>
                </a:solidFill>
              </a:rPr>
              <a:t>scalable</a:t>
            </a:r>
            <a:r>
              <a:rPr lang="en-US" sz="1600" dirty="0" smtClean="0"/>
              <a:t>) </a:t>
            </a:r>
          </a:p>
          <a:p>
            <a:pPr>
              <a:buFont typeface="Arial" panose="020B0604020202020204" pitchFamily="34" charset="0"/>
              <a:buChar char="•"/>
            </a:pPr>
            <a:endParaRPr lang="en-US" sz="1600" dirty="0" smtClean="0"/>
          </a:p>
          <a:p>
            <a:pPr marL="0" indent="0"/>
            <a:r>
              <a:rPr lang="en-US" sz="1600" b="1" dirty="0" smtClean="0"/>
              <a:t>Ref</a:t>
            </a:r>
            <a:r>
              <a:rPr lang="en-US" sz="1600" dirty="0" smtClean="0"/>
              <a:t>: </a:t>
            </a:r>
            <a:r>
              <a:rPr lang="en-US" sz="1600" dirty="0" smtClean="0">
                <a:hlinkClick r:id="rId2"/>
              </a:rPr>
              <a:t>The </a:t>
            </a:r>
            <a:r>
              <a:rPr lang="en-US" sz="1600" dirty="0">
                <a:hlinkClick r:id="rId2"/>
              </a:rPr>
              <a:t>Number of Hidden Layers</a:t>
            </a:r>
            <a:endParaRPr lang="en-US" sz="1600" dirty="0"/>
          </a:p>
          <a:p>
            <a:pPr>
              <a:buFont typeface="Arial" panose="020B0604020202020204" pitchFamily="34" charset="0"/>
              <a:buChar char="•"/>
            </a:pPr>
            <a:endParaRPr lang="en-US" sz="1600" dirty="0" smtClean="0"/>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1992687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Deep Learning model can scale easily and with thousands or million parameters to model. </a:t>
            </a:r>
            <a:r>
              <a:rPr lang="en-US" sz="1600" b="1" dirty="0" smtClean="0">
                <a:solidFill>
                  <a:srgbClr val="0070C0"/>
                </a:solidFill>
              </a:rPr>
              <a:t>Great </a:t>
            </a:r>
            <a:r>
              <a:rPr lang="en-US" sz="1600" b="1" dirty="0">
                <a:solidFill>
                  <a:srgbClr val="0070C0"/>
                </a:solidFill>
              </a:rPr>
              <a:t>power comes great </a:t>
            </a:r>
            <a:r>
              <a:rPr lang="en-US" sz="1600" b="1" dirty="0" smtClean="0">
                <a:solidFill>
                  <a:srgbClr val="0070C0"/>
                </a:solidFill>
              </a:rPr>
              <a:t>responsibility…….</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1984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17767</TotalTime>
  <Words>3883</Words>
  <Application>Microsoft Office PowerPoint</Application>
  <PresentationFormat>On-screen Show (4:3)</PresentationFormat>
  <Paragraphs>481</Paragraphs>
  <Slides>69</Slides>
  <Notes>1</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PowerPoint Template-CBF</vt:lpstr>
      <vt:lpstr>Big Data, AI, Machine Learning, Investment and Algo Trading</vt:lpstr>
      <vt:lpstr>Summary of Machine Learning</vt:lpstr>
      <vt:lpstr>Machine Learning – Over fit / Under fit</vt:lpstr>
      <vt:lpstr>Machine Learning – Over fit / Under fit</vt:lpstr>
      <vt:lpstr>Machine Learning – Over fit / Under fit</vt:lpstr>
      <vt:lpstr>Machine Learning – Over fit / Under fit</vt:lpstr>
      <vt:lpstr>Machine Learning – Over fit / Under fit</vt:lpstr>
      <vt:lpstr>Deep Learning vs Other Machine Learning</vt:lpstr>
      <vt:lpstr>Deep Learning vs Other Machine Learning</vt:lpstr>
      <vt:lpstr>Summary of the Algorithms</vt:lpstr>
      <vt:lpstr>Summary of the Usages</vt:lpstr>
      <vt:lpstr>Reinforcement Learning</vt:lpstr>
      <vt:lpstr>Reinforcement Learning</vt:lpstr>
      <vt:lpstr>Reinforcement Learning</vt:lpstr>
      <vt:lpstr>Reinforcement Learning</vt:lpstr>
      <vt:lpstr>Reinforcement Learning on Trading</vt:lpstr>
      <vt:lpstr>Reinforcement Learning on Trading</vt:lpstr>
      <vt:lpstr>Reinforcement Learning on Trading</vt:lpstr>
      <vt:lpstr>Roles of Humans and Machines</vt:lpstr>
      <vt:lpstr>Trading Strategies - Background </vt:lpstr>
      <vt:lpstr>Trading Strategies - Biz </vt:lpstr>
      <vt:lpstr>Trading Strategies - Biz </vt:lpstr>
      <vt:lpstr>Trading Strategies – Fee Structure</vt:lpstr>
      <vt:lpstr>Trading Strategies – Fee Structure</vt:lpstr>
      <vt:lpstr>Trading Strategies - Drivers</vt:lpstr>
      <vt:lpstr>Trading Strategies - Workflow</vt:lpstr>
      <vt:lpstr>Trading Strategies - Workflow</vt:lpstr>
      <vt:lpstr>Trading Strategies - Workflow</vt:lpstr>
      <vt:lpstr>Trading Strategies - Workflow</vt:lpstr>
      <vt:lpstr>Trading Strategies - Risk Management</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Reinforcement Learning</vt:lpstr>
      <vt:lpstr>Trading Strategies – Reinforcement Learning</vt:lpstr>
      <vt:lpstr>Trading Strategies – Reinforcement Learning</vt:lpstr>
      <vt:lpstr>Challenges</vt:lpstr>
      <vt:lpstr>Challenges</vt:lpstr>
      <vt:lpstr>Challenges</vt:lpstr>
      <vt:lpstr>Challenges</vt:lpstr>
      <vt:lpstr>Challenges</vt:lpstr>
      <vt:lpstr>Challenges</vt:lpstr>
      <vt:lpstr>Challenges</vt:lpstr>
      <vt:lpstr>Challenges</vt:lpstr>
      <vt:lpstr>Challenges</vt:lpstr>
      <vt:lpstr>Challenges</vt:lpstr>
      <vt:lpstr>PowerPoint Presentation</vt:lpstr>
      <vt:lpstr>Challenges</vt:lpstr>
      <vt:lpstr>Challenges</vt:lpstr>
      <vt:lpstr>Challenges</vt:lpstr>
      <vt:lpstr>Limitation of Deep Learning</vt:lpstr>
      <vt:lpstr>Limitation of Deep Learning</vt:lpstr>
      <vt:lpstr>Limitation of Deep Learning</vt:lpstr>
      <vt:lpstr>Deep Learning requires many Data </vt:lpstr>
      <vt:lpstr>Data labelling – Telsa Self Driving Car</vt:lpstr>
      <vt:lpstr>Data labelling – Telsa Self Driving Car</vt:lpstr>
      <vt:lpstr>Data labelling – Telsa Self Driving Car</vt:lpstr>
      <vt:lpstr>Data labelling – Other Data Bias Examples</vt:lpstr>
      <vt:lpstr>Deep Learning is a Black-Box</vt:lpstr>
      <vt:lpstr>Deep Learning is a Black-Box</vt:lpstr>
      <vt:lpstr>Thoughts and Discussions</vt:lpstr>
      <vt:lpstr>Expert Thoughts on Algo Trading and AI</vt:lpstr>
      <vt:lpstr>My Thoughts on Algo Trading and AI</vt:lpstr>
      <vt:lpstr>My Thoughts on Algo Trading and AI</vt:lpstr>
      <vt:lpstr>My Thoughts on AI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154</cp:revision>
  <cp:lastPrinted>2013-10-02T07:30:28Z</cp:lastPrinted>
  <dcterms:created xsi:type="dcterms:W3CDTF">2018-01-14T13:40:03Z</dcterms:created>
  <dcterms:modified xsi:type="dcterms:W3CDTF">2020-12-09T08:21:11Z</dcterms:modified>
</cp:coreProperties>
</file>